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69" r:id="rId3"/>
    <p:sldId id="270" r:id="rId4"/>
    <p:sldId id="278" r:id="rId5"/>
    <p:sldId id="280" r:id="rId6"/>
    <p:sldId id="271" r:id="rId7"/>
    <p:sldId id="272" r:id="rId8"/>
    <p:sldId id="273" r:id="rId9"/>
    <p:sldId id="312" r:id="rId10"/>
    <p:sldId id="322" r:id="rId11"/>
    <p:sldId id="279" r:id="rId12"/>
    <p:sldId id="288" r:id="rId13"/>
    <p:sldId id="330" r:id="rId14"/>
    <p:sldId id="263" r:id="rId15"/>
    <p:sldId id="304" r:id="rId16"/>
    <p:sldId id="307" r:id="rId17"/>
    <p:sldId id="299" r:id="rId18"/>
    <p:sldId id="331" r:id="rId19"/>
    <p:sldId id="308" r:id="rId20"/>
    <p:sldId id="314" r:id="rId21"/>
    <p:sldId id="316" r:id="rId22"/>
    <p:sldId id="320" r:id="rId23"/>
    <p:sldId id="323" r:id="rId24"/>
    <p:sldId id="324" r:id="rId25"/>
    <p:sldId id="328" r:id="rId26"/>
    <p:sldId id="329" r:id="rId27"/>
    <p:sldId id="300" r:id="rId28"/>
    <p:sldId id="332" r:id="rId29"/>
    <p:sldId id="317" r:id="rId30"/>
    <p:sldId id="321" r:id="rId31"/>
    <p:sldId id="294" r:id="rId32"/>
    <p:sldId id="309" r:id="rId33"/>
    <p:sldId id="296" r:id="rId34"/>
    <p:sldId id="297" r:id="rId35"/>
    <p:sldId id="327" r:id="rId36"/>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B09A5B"/>
    <a:srgbClr val="621131"/>
    <a:srgbClr val="FFCCFF"/>
    <a:srgbClr val="9966FF"/>
    <a:srgbClr val="CC3300"/>
    <a:srgbClr val="996633"/>
    <a:srgbClr val="CC6600"/>
    <a:srgbClr val="8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p:scale>
          <a:sx n="100" d="100"/>
          <a:sy n="100" d="100"/>
        </p:scale>
        <p:origin x="54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ata6.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AED1A-D506-4DE7-9A63-C6FADB43765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MX"/>
        </a:p>
      </dgm:t>
    </dgm:pt>
    <dgm:pt modelId="{78F59676-20B9-4209-BEC5-7CCEC2F73ABF}">
      <dgm:prSet phldrT="[Texto]" custT="1"/>
      <dgm:spPr/>
      <dgm:t>
        <a:bodyPr/>
        <a:lstStyle/>
        <a:p>
          <a:pPr algn="just">
            <a:lnSpc>
              <a:spcPct val="100000"/>
            </a:lnSpc>
          </a:pPr>
          <a:r>
            <a:rPr lang="es-MX" sz="1500" b="1" dirty="0">
              <a:latin typeface="Arial Narrow" panose="020B0606020202030204" pitchFamily="34" charset="0"/>
              <a:ea typeface="Nirmala UI" panose="020B0502040204020203" pitchFamily="34" charset="0"/>
              <a:cs typeface="Nirmala UI" panose="020B0502040204020203" pitchFamily="34" charset="0"/>
            </a:rPr>
            <a:t>Operación:</a:t>
          </a:r>
          <a:r>
            <a:rPr lang="es-MX" sz="1500" dirty="0">
              <a:latin typeface="Arial Narrow" panose="020B0606020202030204" pitchFamily="34" charset="0"/>
              <a:ea typeface="Nirmala UI" panose="020B0502040204020203" pitchFamily="34" charset="0"/>
              <a:cs typeface="Nirmala UI" panose="020B0502040204020203" pitchFamily="34" charset="0"/>
            </a:rPr>
            <a:t> Eficacia, eficiencia y economía de las operaciones, programas y proyectos</a:t>
          </a:r>
        </a:p>
      </dgm:t>
    </dgm:pt>
    <dgm:pt modelId="{536DD3A2-6D26-4ACD-945B-C40C0BECCE6C}" type="parTrans" cxnId="{83694C4E-D2AE-4553-BBCB-AFB3F3874E94}">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0D90A439-2D81-4DB2-B1B3-C52DBF0ACDDA}" type="sibTrans" cxnId="{83694C4E-D2AE-4553-BBCB-AFB3F3874E94}">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0101E44C-CFC2-4B43-9984-AB05B5C211FA}">
      <dgm:prSet phldrT="[Texto]" custT="1"/>
      <dgm:spPr/>
      <dgm:t>
        <a:bodyPr/>
        <a:lstStyle/>
        <a:p>
          <a:pPr algn="just"/>
          <a:r>
            <a:rPr lang="es-MX" sz="1500" b="1" dirty="0">
              <a:latin typeface="Arial Narrow" panose="020B0606020202030204" pitchFamily="34" charset="0"/>
              <a:ea typeface="Nirmala UI" panose="020B0502040204020203" pitchFamily="34" charset="0"/>
              <a:cs typeface="Nirmala UI" panose="020B0502040204020203" pitchFamily="34" charset="0"/>
            </a:rPr>
            <a:t>Información:</a:t>
          </a:r>
          <a:r>
            <a:rPr lang="es-MX" sz="1500" dirty="0">
              <a:latin typeface="Arial Narrow" panose="020B0606020202030204" pitchFamily="34" charset="0"/>
              <a:ea typeface="Nirmala UI" panose="020B0502040204020203" pitchFamily="34" charset="0"/>
              <a:cs typeface="Nirmala UI" panose="020B0502040204020203" pitchFamily="34" charset="0"/>
            </a:rPr>
            <a:t> Confiabilidad, veracidad y oportunidad de la información financiera, presupuestaria y de operación.</a:t>
          </a:r>
        </a:p>
      </dgm:t>
    </dgm:pt>
    <dgm:pt modelId="{21437330-E081-4A82-89C4-DFD73EF74B2E}" type="parTrans" cxnId="{9F52295D-B34C-4C30-B1AF-1F44A50D3E2B}">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A99CF81F-015A-4033-AEE5-7FC87D0D096D}" type="sibTrans" cxnId="{9F52295D-B34C-4C30-B1AF-1F44A50D3E2B}">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9B99E2EF-20CF-4558-971F-23437AC33C8E}">
      <dgm:prSet phldrT="[Texto]" custT="1"/>
      <dgm:spPr/>
      <dgm:t>
        <a:bodyPr/>
        <a:lstStyle/>
        <a:p>
          <a:pPr algn="just"/>
          <a:r>
            <a:rPr lang="es-MX" sz="1500" b="1" dirty="0">
              <a:latin typeface="Arial Narrow" panose="020B0606020202030204" pitchFamily="34" charset="0"/>
              <a:ea typeface="Nirmala UI" panose="020B0502040204020203" pitchFamily="34" charset="0"/>
              <a:cs typeface="Nirmala UI" panose="020B0502040204020203" pitchFamily="34" charset="0"/>
            </a:rPr>
            <a:t>Cumplimiento:</a:t>
          </a:r>
          <a:r>
            <a:rPr lang="es-MX" sz="1500" dirty="0">
              <a:latin typeface="Arial Narrow" panose="020B0606020202030204" pitchFamily="34" charset="0"/>
              <a:ea typeface="Nirmala UI" panose="020B0502040204020203" pitchFamily="34" charset="0"/>
              <a:cs typeface="Nirmala UI" panose="020B0502040204020203" pitchFamily="34" charset="0"/>
            </a:rPr>
            <a:t> Observancia del marco legal, reglamentario, normativo y administrativo aplicable a las Instituciones.</a:t>
          </a:r>
        </a:p>
      </dgm:t>
    </dgm:pt>
    <dgm:pt modelId="{AC1486D3-6D60-4327-9A77-5398464B254C}" type="parTrans" cxnId="{0B8256EE-C1FE-4596-9392-E93072D5A6D4}">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544B1390-8DAA-4E25-8D42-CFE61C1856B0}" type="sibTrans" cxnId="{0B8256EE-C1FE-4596-9392-E93072D5A6D4}">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C486FC38-6705-409A-ADC1-0D2380DFC5EF}">
      <dgm:prSet phldrT="[Texto]" custT="1"/>
      <dgm:spPr>
        <a:solidFill>
          <a:srgbClr val="CC3399"/>
        </a:solidFill>
      </dgm:spPr>
      <dgm:t>
        <a:bodyPr/>
        <a:lstStyle/>
        <a:p>
          <a:pPr algn="just"/>
          <a:r>
            <a:rPr lang="es-MX" sz="1500" b="1" dirty="0">
              <a:latin typeface="Arial Narrow" panose="020B0606020202030204" pitchFamily="34" charset="0"/>
              <a:ea typeface="Nirmala UI" panose="020B0502040204020203" pitchFamily="34" charset="0"/>
              <a:cs typeface="Nirmala UI" panose="020B0502040204020203" pitchFamily="34" charset="0"/>
            </a:rPr>
            <a:t>Salvaguarda:</a:t>
          </a:r>
          <a:r>
            <a:rPr lang="es-MX" sz="1500" dirty="0">
              <a:latin typeface="Arial Narrow" panose="020B0606020202030204" pitchFamily="34" charset="0"/>
              <a:ea typeface="Nirmala UI" panose="020B0502040204020203" pitchFamily="34" charset="0"/>
              <a:cs typeface="Nirmala UI" panose="020B0502040204020203" pitchFamily="34" charset="0"/>
            </a:rPr>
            <a:t> Protección de los recursos públicos y prevención de actos de corrupción.</a:t>
          </a:r>
        </a:p>
      </dgm:t>
    </dgm:pt>
    <dgm:pt modelId="{C3528541-8AFA-4421-820B-86A549B12090}" type="parTrans" cxnId="{A43381B9-9782-469D-9DD7-FE459FE267CA}">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50F62232-9223-4163-BA6A-50782A0E93DD}" type="sibTrans" cxnId="{A43381B9-9782-469D-9DD7-FE459FE267CA}">
      <dgm:prSet/>
      <dgm:spPr/>
      <dgm:t>
        <a:bodyPr/>
        <a:lstStyle/>
        <a:p>
          <a:endParaRPr lang="es-MX" sz="1500">
            <a:latin typeface="Nirmala UI" panose="020B0502040204020203" pitchFamily="34" charset="0"/>
            <a:ea typeface="Nirmala UI" panose="020B0502040204020203" pitchFamily="34" charset="0"/>
            <a:cs typeface="Nirmala UI" panose="020B0502040204020203" pitchFamily="34" charset="0"/>
          </a:endParaRPr>
        </a:p>
      </dgm:t>
    </dgm:pt>
    <dgm:pt modelId="{721B0F9E-C5E6-483C-95B5-6C8E00B34661}" type="pres">
      <dgm:prSet presAssocID="{08CAED1A-D506-4DE7-9A63-C6FADB437658}" presName="linear" presStyleCnt="0">
        <dgm:presLayoutVars>
          <dgm:dir/>
          <dgm:animLvl val="lvl"/>
          <dgm:resizeHandles val="exact"/>
        </dgm:presLayoutVars>
      </dgm:prSet>
      <dgm:spPr/>
    </dgm:pt>
    <dgm:pt modelId="{9A5D8026-6798-472D-A889-1A010BEFDE37}" type="pres">
      <dgm:prSet presAssocID="{78F59676-20B9-4209-BEC5-7CCEC2F73ABF}" presName="parentLin" presStyleCnt="0"/>
      <dgm:spPr/>
    </dgm:pt>
    <dgm:pt modelId="{6D3494CA-38A8-4CBE-9C04-4581340FDC1A}" type="pres">
      <dgm:prSet presAssocID="{78F59676-20B9-4209-BEC5-7CCEC2F73ABF}" presName="parentLeftMargin" presStyleLbl="node1" presStyleIdx="0" presStyleCnt="4"/>
      <dgm:spPr/>
    </dgm:pt>
    <dgm:pt modelId="{848F240A-B112-40DB-AB16-7C9AFAB32AF9}" type="pres">
      <dgm:prSet presAssocID="{78F59676-20B9-4209-BEC5-7CCEC2F73ABF}" presName="parentText" presStyleLbl="node1" presStyleIdx="0" presStyleCnt="4" custScaleY="144650">
        <dgm:presLayoutVars>
          <dgm:chMax val="0"/>
          <dgm:bulletEnabled val="1"/>
        </dgm:presLayoutVars>
      </dgm:prSet>
      <dgm:spPr/>
    </dgm:pt>
    <dgm:pt modelId="{9FB6FBF6-3CC3-4D18-BA16-6AD9A728B6B0}" type="pres">
      <dgm:prSet presAssocID="{78F59676-20B9-4209-BEC5-7CCEC2F73ABF}" presName="negativeSpace" presStyleCnt="0"/>
      <dgm:spPr/>
    </dgm:pt>
    <dgm:pt modelId="{B48FEA5B-76A6-47A8-A9FD-27077DC20395}" type="pres">
      <dgm:prSet presAssocID="{78F59676-20B9-4209-BEC5-7CCEC2F73ABF}" presName="childText" presStyleLbl="conFgAcc1" presStyleIdx="0" presStyleCnt="4">
        <dgm:presLayoutVars>
          <dgm:bulletEnabled val="1"/>
        </dgm:presLayoutVars>
      </dgm:prSet>
      <dgm:spPr>
        <a:ln w="28575">
          <a:solidFill>
            <a:schemeClr val="accent2"/>
          </a:solidFill>
        </a:ln>
      </dgm:spPr>
    </dgm:pt>
    <dgm:pt modelId="{4080395D-8EF0-41B3-A26E-244F89999080}" type="pres">
      <dgm:prSet presAssocID="{0D90A439-2D81-4DB2-B1B3-C52DBF0ACDDA}" presName="spaceBetweenRectangles" presStyleCnt="0"/>
      <dgm:spPr/>
    </dgm:pt>
    <dgm:pt modelId="{EDE27CF5-775C-4F1B-B6D6-D90984B5899E}" type="pres">
      <dgm:prSet presAssocID="{0101E44C-CFC2-4B43-9984-AB05B5C211FA}" presName="parentLin" presStyleCnt="0"/>
      <dgm:spPr/>
    </dgm:pt>
    <dgm:pt modelId="{F4062D27-3E77-4851-B1E2-9580CD89FFAE}" type="pres">
      <dgm:prSet presAssocID="{0101E44C-CFC2-4B43-9984-AB05B5C211FA}" presName="parentLeftMargin" presStyleLbl="node1" presStyleIdx="0" presStyleCnt="4"/>
      <dgm:spPr/>
    </dgm:pt>
    <dgm:pt modelId="{9668D6BA-41A9-4D42-BF38-26F472BE5152}" type="pres">
      <dgm:prSet presAssocID="{0101E44C-CFC2-4B43-9984-AB05B5C211FA}" presName="parentText" presStyleLbl="node1" presStyleIdx="1" presStyleCnt="4" custScaleY="144817">
        <dgm:presLayoutVars>
          <dgm:chMax val="0"/>
          <dgm:bulletEnabled val="1"/>
        </dgm:presLayoutVars>
      </dgm:prSet>
      <dgm:spPr/>
    </dgm:pt>
    <dgm:pt modelId="{6DA4BD17-412B-4A82-9550-DEA83E763FA4}" type="pres">
      <dgm:prSet presAssocID="{0101E44C-CFC2-4B43-9984-AB05B5C211FA}" presName="negativeSpace" presStyleCnt="0"/>
      <dgm:spPr/>
    </dgm:pt>
    <dgm:pt modelId="{3D1C2619-7665-4D49-9422-424558F02395}" type="pres">
      <dgm:prSet presAssocID="{0101E44C-CFC2-4B43-9984-AB05B5C211FA}" presName="childText" presStyleLbl="conFgAcc1" presStyleIdx="1" presStyleCnt="4">
        <dgm:presLayoutVars>
          <dgm:bulletEnabled val="1"/>
        </dgm:presLayoutVars>
      </dgm:prSet>
      <dgm:spPr>
        <a:ln w="28575">
          <a:solidFill>
            <a:schemeClr val="accent3"/>
          </a:solidFill>
        </a:ln>
      </dgm:spPr>
    </dgm:pt>
    <dgm:pt modelId="{62263AEE-629D-46CC-AB08-7432333F9325}" type="pres">
      <dgm:prSet presAssocID="{A99CF81F-015A-4033-AEE5-7FC87D0D096D}" presName="spaceBetweenRectangles" presStyleCnt="0"/>
      <dgm:spPr/>
    </dgm:pt>
    <dgm:pt modelId="{A3563BEB-341C-492A-94C2-E51F75267C62}" type="pres">
      <dgm:prSet presAssocID="{9B99E2EF-20CF-4558-971F-23437AC33C8E}" presName="parentLin" presStyleCnt="0"/>
      <dgm:spPr/>
    </dgm:pt>
    <dgm:pt modelId="{3E437B25-69E6-45EF-9876-22A3D503DFA4}" type="pres">
      <dgm:prSet presAssocID="{9B99E2EF-20CF-4558-971F-23437AC33C8E}" presName="parentLeftMargin" presStyleLbl="node1" presStyleIdx="1" presStyleCnt="4"/>
      <dgm:spPr/>
    </dgm:pt>
    <dgm:pt modelId="{262B83A7-D82A-4F3B-ADD8-C60349D352BA}" type="pres">
      <dgm:prSet presAssocID="{9B99E2EF-20CF-4558-971F-23437AC33C8E}" presName="parentText" presStyleLbl="node1" presStyleIdx="2" presStyleCnt="4" custScaleY="154472">
        <dgm:presLayoutVars>
          <dgm:chMax val="0"/>
          <dgm:bulletEnabled val="1"/>
        </dgm:presLayoutVars>
      </dgm:prSet>
      <dgm:spPr/>
    </dgm:pt>
    <dgm:pt modelId="{A4DE18F2-4A52-4960-9B13-50E912F33FA2}" type="pres">
      <dgm:prSet presAssocID="{9B99E2EF-20CF-4558-971F-23437AC33C8E}" presName="negativeSpace" presStyleCnt="0"/>
      <dgm:spPr/>
    </dgm:pt>
    <dgm:pt modelId="{23FE3524-DF51-456B-A876-23CE14188F84}" type="pres">
      <dgm:prSet presAssocID="{9B99E2EF-20CF-4558-971F-23437AC33C8E}" presName="childText" presStyleLbl="conFgAcc1" presStyleIdx="2" presStyleCnt="4">
        <dgm:presLayoutVars>
          <dgm:bulletEnabled val="1"/>
        </dgm:presLayoutVars>
      </dgm:prSet>
      <dgm:spPr>
        <a:ln w="28575">
          <a:solidFill>
            <a:schemeClr val="accent4"/>
          </a:solidFill>
        </a:ln>
      </dgm:spPr>
    </dgm:pt>
    <dgm:pt modelId="{8D5D2F4A-0B5F-41EF-85D6-BBE012ED1390}" type="pres">
      <dgm:prSet presAssocID="{544B1390-8DAA-4E25-8D42-CFE61C1856B0}" presName="spaceBetweenRectangles" presStyleCnt="0"/>
      <dgm:spPr/>
    </dgm:pt>
    <dgm:pt modelId="{807685F0-95D6-4259-A77F-EE02CEF338B2}" type="pres">
      <dgm:prSet presAssocID="{C486FC38-6705-409A-ADC1-0D2380DFC5EF}" presName="parentLin" presStyleCnt="0"/>
      <dgm:spPr/>
    </dgm:pt>
    <dgm:pt modelId="{A296BFE0-4F0E-4AB4-A999-5CCEE9D3AE6E}" type="pres">
      <dgm:prSet presAssocID="{C486FC38-6705-409A-ADC1-0D2380DFC5EF}" presName="parentLeftMargin" presStyleLbl="node1" presStyleIdx="2" presStyleCnt="4"/>
      <dgm:spPr/>
    </dgm:pt>
    <dgm:pt modelId="{D708E095-FFA4-4599-ACAD-4B0B98F82EA9}" type="pres">
      <dgm:prSet presAssocID="{C486FC38-6705-409A-ADC1-0D2380DFC5EF}" presName="parentText" presStyleLbl="node1" presStyleIdx="3" presStyleCnt="4" custScaleY="154472">
        <dgm:presLayoutVars>
          <dgm:chMax val="0"/>
          <dgm:bulletEnabled val="1"/>
        </dgm:presLayoutVars>
      </dgm:prSet>
      <dgm:spPr/>
    </dgm:pt>
    <dgm:pt modelId="{BC6E05E2-1C3F-4E76-96D6-BDB7E2EE5050}" type="pres">
      <dgm:prSet presAssocID="{C486FC38-6705-409A-ADC1-0D2380DFC5EF}" presName="negativeSpace" presStyleCnt="0"/>
      <dgm:spPr/>
    </dgm:pt>
    <dgm:pt modelId="{3199A9B5-CE5C-43AA-AA9D-8C1C3B02778F}" type="pres">
      <dgm:prSet presAssocID="{C486FC38-6705-409A-ADC1-0D2380DFC5EF}" presName="childText" presStyleLbl="conFgAcc1" presStyleIdx="3" presStyleCnt="4">
        <dgm:presLayoutVars>
          <dgm:bulletEnabled val="1"/>
        </dgm:presLayoutVars>
      </dgm:prSet>
      <dgm:spPr>
        <a:ln w="28575">
          <a:solidFill>
            <a:srgbClr val="CC3399"/>
          </a:solidFill>
        </a:ln>
      </dgm:spPr>
    </dgm:pt>
  </dgm:ptLst>
  <dgm:cxnLst>
    <dgm:cxn modelId="{7919B406-4B71-4E4E-9AC5-AB86FFD85FCD}" type="presOf" srcId="{9B99E2EF-20CF-4558-971F-23437AC33C8E}" destId="{3E437B25-69E6-45EF-9876-22A3D503DFA4}" srcOrd="0" destOrd="0" presId="urn:microsoft.com/office/officeart/2005/8/layout/list1"/>
    <dgm:cxn modelId="{8DA69117-C34B-410A-938A-E98E3FD3F462}" type="presOf" srcId="{9B99E2EF-20CF-4558-971F-23437AC33C8E}" destId="{262B83A7-D82A-4F3B-ADD8-C60349D352BA}" srcOrd="1" destOrd="0" presId="urn:microsoft.com/office/officeart/2005/8/layout/list1"/>
    <dgm:cxn modelId="{E397C55C-CBEB-490B-9A5E-50E395A11D4B}" type="presOf" srcId="{08CAED1A-D506-4DE7-9A63-C6FADB437658}" destId="{721B0F9E-C5E6-483C-95B5-6C8E00B34661}" srcOrd="0" destOrd="0" presId="urn:microsoft.com/office/officeart/2005/8/layout/list1"/>
    <dgm:cxn modelId="{9F52295D-B34C-4C30-B1AF-1F44A50D3E2B}" srcId="{08CAED1A-D506-4DE7-9A63-C6FADB437658}" destId="{0101E44C-CFC2-4B43-9984-AB05B5C211FA}" srcOrd="1" destOrd="0" parTransId="{21437330-E081-4A82-89C4-DFD73EF74B2E}" sibTransId="{A99CF81F-015A-4033-AEE5-7FC87D0D096D}"/>
    <dgm:cxn modelId="{F9674D5F-7876-4680-9D81-2E9CD34F7340}" type="presOf" srcId="{C486FC38-6705-409A-ADC1-0D2380DFC5EF}" destId="{A296BFE0-4F0E-4AB4-A999-5CCEE9D3AE6E}" srcOrd="0" destOrd="0" presId="urn:microsoft.com/office/officeart/2005/8/layout/list1"/>
    <dgm:cxn modelId="{83694C4E-D2AE-4553-BBCB-AFB3F3874E94}" srcId="{08CAED1A-D506-4DE7-9A63-C6FADB437658}" destId="{78F59676-20B9-4209-BEC5-7CCEC2F73ABF}" srcOrd="0" destOrd="0" parTransId="{536DD3A2-6D26-4ACD-945B-C40C0BECCE6C}" sibTransId="{0D90A439-2D81-4DB2-B1B3-C52DBF0ACDDA}"/>
    <dgm:cxn modelId="{59348D84-FCBE-4B2D-9FEC-C84E8DE88672}" type="presOf" srcId="{0101E44C-CFC2-4B43-9984-AB05B5C211FA}" destId="{F4062D27-3E77-4851-B1E2-9580CD89FFAE}" srcOrd="0" destOrd="0" presId="urn:microsoft.com/office/officeart/2005/8/layout/list1"/>
    <dgm:cxn modelId="{B2991DA6-F666-4A9C-A628-70065E1E54C4}" type="presOf" srcId="{78F59676-20B9-4209-BEC5-7CCEC2F73ABF}" destId="{6D3494CA-38A8-4CBE-9C04-4581340FDC1A}" srcOrd="0" destOrd="0" presId="urn:microsoft.com/office/officeart/2005/8/layout/list1"/>
    <dgm:cxn modelId="{A43381B9-9782-469D-9DD7-FE459FE267CA}" srcId="{08CAED1A-D506-4DE7-9A63-C6FADB437658}" destId="{C486FC38-6705-409A-ADC1-0D2380DFC5EF}" srcOrd="3" destOrd="0" parTransId="{C3528541-8AFA-4421-820B-86A549B12090}" sibTransId="{50F62232-9223-4163-BA6A-50782A0E93DD}"/>
    <dgm:cxn modelId="{862B2CBB-FD3C-443E-8F86-F2981718526A}" type="presOf" srcId="{0101E44C-CFC2-4B43-9984-AB05B5C211FA}" destId="{9668D6BA-41A9-4D42-BF38-26F472BE5152}" srcOrd="1" destOrd="0" presId="urn:microsoft.com/office/officeart/2005/8/layout/list1"/>
    <dgm:cxn modelId="{16045FE1-6026-4328-93C7-CF8331164613}" type="presOf" srcId="{78F59676-20B9-4209-BEC5-7CCEC2F73ABF}" destId="{848F240A-B112-40DB-AB16-7C9AFAB32AF9}" srcOrd="1" destOrd="0" presId="urn:microsoft.com/office/officeart/2005/8/layout/list1"/>
    <dgm:cxn modelId="{0B8256EE-C1FE-4596-9392-E93072D5A6D4}" srcId="{08CAED1A-D506-4DE7-9A63-C6FADB437658}" destId="{9B99E2EF-20CF-4558-971F-23437AC33C8E}" srcOrd="2" destOrd="0" parTransId="{AC1486D3-6D60-4327-9A77-5398464B254C}" sibTransId="{544B1390-8DAA-4E25-8D42-CFE61C1856B0}"/>
    <dgm:cxn modelId="{04231DF0-AD60-43C4-8133-97E16C2A8AB2}" type="presOf" srcId="{C486FC38-6705-409A-ADC1-0D2380DFC5EF}" destId="{D708E095-FFA4-4599-ACAD-4B0B98F82EA9}" srcOrd="1" destOrd="0" presId="urn:microsoft.com/office/officeart/2005/8/layout/list1"/>
    <dgm:cxn modelId="{E9E5A946-FBCC-4A42-9CF7-61B5F86C6353}" type="presParOf" srcId="{721B0F9E-C5E6-483C-95B5-6C8E00B34661}" destId="{9A5D8026-6798-472D-A889-1A010BEFDE37}" srcOrd="0" destOrd="0" presId="urn:microsoft.com/office/officeart/2005/8/layout/list1"/>
    <dgm:cxn modelId="{0DF9A6FE-0DE3-48DE-9D0E-CCCD1D133C4A}" type="presParOf" srcId="{9A5D8026-6798-472D-A889-1A010BEFDE37}" destId="{6D3494CA-38A8-4CBE-9C04-4581340FDC1A}" srcOrd="0" destOrd="0" presId="urn:microsoft.com/office/officeart/2005/8/layout/list1"/>
    <dgm:cxn modelId="{9324A336-3C2E-4D62-A8C7-9BD146108E13}" type="presParOf" srcId="{9A5D8026-6798-472D-A889-1A010BEFDE37}" destId="{848F240A-B112-40DB-AB16-7C9AFAB32AF9}" srcOrd="1" destOrd="0" presId="urn:microsoft.com/office/officeart/2005/8/layout/list1"/>
    <dgm:cxn modelId="{662B70FD-9DA6-4932-BCE0-09B88E84355F}" type="presParOf" srcId="{721B0F9E-C5E6-483C-95B5-6C8E00B34661}" destId="{9FB6FBF6-3CC3-4D18-BA16-6AD9A728B6B0}" srcOrd="1" destOrd="0" presId="urn:microsoft.com/office/officeart/2005/8/layout/list1"/>
    <dgm:cxn modelId="{CEAA36FA-BEF0-4D6E-9E7B-868DE9CB3E94}" type="presParOf" srcId="{721B0F9E-C5E6-483C-95B5-6C8E00B34661}" destId="{B48FEA5B-76A6-47A8-A9FD-27077DC20395}" srcOrd="2" destOrd="0" presId="urn:microsoft.com/office/officeart/2005/8/layout/list1"/>
    <dgm:cxn modelId="{4828B5FA-B073-4CA6-9FB9-B5B612B02300}" type="presParOf" srcId="{721B0F9E-C5E6-483C-95B5-6C8E00B34661}" destId="{4080395D-8EF0-41B3-A26E-244F89999080}" srcOrd="3" destOrd="0" presId="urn:microsoft.com/office/officeart/2005/8/layout/list1"/>
    <dgm:cxn modelId="{1E146F18-516F-4922-9A24-77EECE6267D3}" type="presParOf" srcId="{721B0F9E-C5E6-483C-95B5-6C8E00B34661}" destId="{EDE27CF5-775C-4F1B-B6D6-D90984B5899E}" srcOrd="4" destOrd="0" presId="urn:microsoft.com/office/officeart/2005/8/layout/list1"/>
    <dgm:cxn modelId="{826BD734-9053-4806-8932-4CDC154119C1}" type="presParOf" srcId="{EDE27CF5-775C-4F1B-B6D6-D90984B5899E}" destId="{F4062D27-3E77-4851-B1E2-9580CD89FFAE}" srcOrd="0" destOrd="0" presId="urn:microsoft.com/office/officeart/2005/8/layout/list1"/>
    <dgm:cxn modelId="{E1D11DC6-6275-4162-910F-EBCECE142808}" type="presParOf" srcId="{EDE27CF5-775C-4F1B-B6D6-D90984B5899E}" destId="{9668D6BA-41A9-4D42-BF38-26F472BE5152}" srcOrd="1" destOrd="0" presId="urn:microsoft.com/office/officeart/2005/8/layout/list1"/>
    <dgm:cxn modelId="{3A8520A7-6E00-47F4-8CCB-AF956DEF6827}" type="presParOf" srcId="{721B0F9E-C5E6-483C-95B5-6C8E00B34661}" destId="{6DA4BD17-412B-4A82-9550-DEA83E763FA4}" srcOrd="5" destOrd="0" presId="urn:microsoft.com/office/officeart/2005/8/layout/list1"/>
    <dgm:cxn modelId="{0ED05DD7-EF90-4070-8429-8E3276C2C258}" type="presParOf" srcId="{721B0F9E-C5E6-483C-95B5-6C8E00B34661}" destId="{3D1C2619-7665-4D49-9422-424558F02395}" srcOrd="6" destOrd="0" presId="urn:microsoft.com/office/officeart/2005/8/layout/list1"/>
    <dgm:cxn modelId="{18D78206-83F2-49D3-8341-97D0D2581C37}" type="presParOf" srcId="{721B0F9E-C5E6-483C-95B5-6C8E00B34661}" destId="{62263AEE-629D-46CC-AB08-7432333F9325}" srcOrd="7" destOrd="0" presId="urn:microsoft.com/office/officeart/2005/8/layout/list1"/>
    <dgm:cxn modelId="{8B79154A-39F6-4C1D-A2BD-86A916812DA3}" type="presParOf" srcId="{721B0F9E-C5E6-483C-95B5-6C8E00B34661}" destId="{A3563BEB-341C-492A-94C2-E51F75267C62}" srcOrd="8" destOrd="0" presId="urn:microsoft.com/office/officeart/2005/8/layout/list1"/>
    <dgm:cxn modelId="{DE8CC051-D8AB-4B04-8487-AA2A18F69F9E}" type="presParOf" srcId="{A3563BEB-341C-492A-94C2-E51F75267C62}" destId="{3E437B25-69E6-45EF-9876-22A3D503DFA4}" srcOrd="0" destOrd="0" presId="urn:microsoft.com/office/officeart/2005/8/layout/list1"/>
    <dgm:cxn modelId="{69D91549-99AA-427E-A9B2-433028AA5F19}" type="presParOf" srcId="{A3563BEB-341C-492A-94C2-E51F75267C62}" destId="{262B83A7-D82A-4F3B-ADD8-C60349D352BA}" srcOrd="1" destOrd="0" presId="urn:microsoft.com/office/officeart/2005/8/layout/list1"/>
    <dgm:cxn modelId="{8D5DB0AA-807F-4823-99E4-E3833CF2A31A}" type="presParOf" srcId="{721B0F9E-C5E6-483C-95B5-6C8E00B34661}" destId="{A4DE18F2-4A52-4960-9B13-50E912F33FA2}" srcOrd="9" destOrd="0" presId="urn:microsoft.com/office/officeart/2005/8/layout/list1"/>
    <dgm:cxn modelId="{B8A9E15D-702A-43C2-BA84-FFFF16FC3270}" type="presParOf" srcId="{721B0F9E-C5E6-483C-95B5-6C8E00B34661}" destId="{23FE3524-DF51-456B-A876-23CE14188F84}" srcOrd="10" destOrd="0" presId="urn:microsoft.com/office/officeart/2005/8/layout/list1"/>
    <dgm:cxn modelId="{697A2A8F-7B60-46C9-A2B8-101549CB8B02}" type="presParOf" srcId="{721B0F9E-C5E6-483C-95B5-6C8E00B34661}" destId="{8D5D2F4A-0B5F-41EF-85D6-BBE012ED1390}" srcOrd="11" destOrd="0" presId="urn:microsoft.com/office/officeart/2005/8/layout/list1"/>
    <dgm:cxn modelId="{6F15618F-FDC1-4904-B18B-4ABF279E0F78}" type="presParOf" srcId="{721B0F9E-C5E6-483C-95B5-6C8E00B34661}" destId="{807685F0-95D6-4259-A77F-EE02CEF338B2}" srcOrd="12" destOrd="0" presId="urn:microsoft.com/office/officeart/2005/8/layout/list1"/>
    <dgm:cxn modelId="{912127D0-5A36-4639-B8F0-8C599D3A38E6}" type="presParOf" srcId="{807685F0-95D6-4259-A77F-EE02CEF338B2}" destId="{A296BFE0-4F0E-4AB4-A999-5CCEE9D3AE6E}" srcOrd="0" destOrd="0" presId="urn:microsoft.com/office/officeart/2005/8/layout/list1"/>
    <dgm:cxn modelId="{19EFBA33-BB39-45F1-BF9D-121A7863AD76}" type="presParOf" srcId="{807685F0-95D6-4259-A77F-EE02CEF338B2}" destId="{D708E095-FFA4-4599-ACAD-4B0B98F82EA9}" srcOrd="1" destOrd="0" presId="urn:microsoft.com/office/officeart/2005/8/layout/list1"/>
    <dgm:cxn modelId="{A94E398D-E68C-46A4-A3DE-5FB4DDBF4A92}" type="presParOf" srcId="{721B0F9E-C5E6-483C-95B5-6C8E00B34661}" destId="{BC6E05E2-1C3F-4E76-96D6-BDB7E2EE5050}" srcOrd="13" destOrd="0" presId="urn:microsoft.com/office/officeart/2005/8/layout/list1"/>
    <dgm:cxn modelId="{443AF838-C0D4-4508-A67B-18962027644D}" type="presParOf" srcId="{721B0F9E-C5E6-483C-95B5-6C8E00B34661}" destId="{3199A9B5-CE5C-43AA-AA9D-8C1C3B02778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4296A-6294-4540-90FF-80140A3C80F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S"/>
        </a:p>
      </dgm:t>
    </dgm:pt>
    <dgm:pt modelId="{1CF9969C-3438-458D-A2DF-96D8409BE86B}">
      <dgm:prSet phldrT="[Texto]"/>
      <dgm:spPr/>
      <dgm:t>
        <a:bodyPr/>
        <a:lstStyle/>
        <a:p>
          <a:r>
            <a:rPr lang="es-ES" dirty="0"/>
            <a:t>Ambiente de control</a:t>
          </a:r>
        </a:p>
      </dgm:t>
    </dgm:pt>
    <dgm:pt modelId="{42E881AD-F04C-4233-A1C8-973E2A66A0E2}" type="parTrans" cxnId="{5739828F-994E-4111-9A8D-580AE958192D}">
      <dgm:prSet/>
      <dgm:spPr/>
      <dgm:t>
        <a:bodyPr/>
        <a:lstStyle/>
        <a:p>
          <a:endParaRPr lang="es-ES"/>
        </a:p>
      </dgm:t>
    </dgm:pt>
    <dgm:pt modelId="{C0ADE093-3CFB-460D-9B80-02014C0D81F3}" type="sibTrans" cxnId="{5739828F-994E-4111-9A8D-580AE958192D}">
      <dgm:prSet/>
      <dgm:spPr/>
      <dgm:t>
        <a:bodyPr/>
        <a:lstStyle/>
        <a:p>
          <a:endParaRPr lang="es-ES"/>
        </a:p>
      </dgm:t>
    </dgm:pt>
    <dgm:pt modelId="{58EBCDF5-161F-4AF6-BCCF-BDF7F11E969D}">
      <dgm:prSet phldrT="[Texto]"/>
      <dgm:spPr/>
      <dgm:t>
        <a:bodyPr/>
        <a:lstStyle/>
        <a:p>
          <a:r>
            <a:rPr lang="es-ES" dirty="0"/>
            <a:t>Administración de riesgos</a:t>
          </a:r>
        </a:p>
      </dgm:t>
    </dgm:pt>
    <dgm:pt modelId="{A1848A42-3D13-478B-B9B3-85AF3CB332B6}" type="parTrans" cxnId="{F78CA65A-2FC3-453D-B1EF-9A9EBFE8D804}">
      <dgm:prSet/>
      <dgm:spPr/>
      <dgm:t>
        <a:bodyPr/>
        <a:lstStyle/>
        <a:p>
          <a:endParaRPr lang="es-ES"/>
        </a:p>
      </dgm:t>
    </dgm:pt>
    <dgm:pt modelId="{16F01420-D481-4EAA-A368-E7337D00364B}" type="sibTrans" cxnId="{F78CA65A-2FC3-453D-B1EF-9A9EBFE8D804}">
      <dgm:prSet/>
      <dgm:spPr/>
      <dgm:t>
        <a:bodyPr/>
        <a:lstStyle/>
        <a:p>
          <a:endParaRPr lang="es-ES"/>
        </a:p>
      </dgm:t>
    </dgm:pt>
    <dgm:pt modelId="{50F99C37-BF05-444C-B1E1-6F9DF74B833B}">
      <dgm:prSet phldrT="[Texto]"/>
      <dgm:spPr/>
      <dgm:t>
        <a:bodyPr/>
        <a:lstStyle/>
        <a:p>
          <a:r>
            <a:rPr lang="es-ES" dirty="0"/>
            <a:t>Actividades de control</a:t>
          </a:r>
        </a:p>
      </dgm:t>
    </dgm:pt>
    <dgm:pt modelId="{607031FA-1FAA-4197-BFFB-0E7ADEE34BED}" type="parTrans" cxnId="{5C2F82D4-553E-49C0-878C-005B19375B8A}">
      <dgm:prSet/>
      <dgm:spPr/>
      <dgm:t>
        <a:bodyPr/>
        <a:lstStyle/>
        <a:p>
          <a:endParaRPr lang="es-ES"/>
        </a:p>
      </dgm:t>
    </dgm:pt>
    <dgm:pt modelId="{FD4B7D7C-5C19-4030-8F02-996E3AF52EC2}" type="sibTrans" cxnId="{5C2F82D4-553E-49C0-878C-005B19375B8A}">
      <dgm:prSet/>
      <dgm:spPr/>
      <dgm:t>
        <a:bodyPr/>
        <a:lstStyle/>
        <a:p>
          <a:endParaRPr lang="es-ES"/>
        </a:p>
      </dgm:t>
    </dgm:pt>
    <dgm:pt modelId="{09E3789E-5B7D-4A78-90EB-9E789485BF8B}">
      <dgm:prSet phldrT="[Texto]"/>
      <dgm:spPr/>
      <dgm:t>
        <a:bodyPr/>
        <a:lstStyle/>
        <a:p>
          <a:r>
            <a:rPr lang="es-ES" dirty="0"/>
            <a:t>Información y comunicación</a:t>
          </a:r>
        </a:p>
      </dgm:t>
    </dgm:pt>
    <dgm:pt modelId="{23C049F5-8F58-430E-B2AE-A51B7D0875A2}" type="parTrans" cxnId="{199C25FD-0A18-4EB5-A71A-A17F13E269BF}">
      <dgm:prSet/>
      <dgm:spPr/>
      <dgm:t>
        <a:bodyPr/>
        <a:lstStyle/>
        <a:p>
          <a:endParaRPr lang="es-ES"/>
        </a:p>
      </dgm:t>
    </dgm:pt>
    <dgm:pt modelId="{CC349769-124D-47F9-8C72-C942A0C24E36}" type="sibTrans" cxnId="{199C25FD-0A18-4EB5-A71A-A17F13E269BF}">
      <dgm:prSet/>
      <dgm:spPr/>
      <dgm:t>
        <a:bodyPr/>
        <a:lstStyle/>
        <a:p>
          <a:endParaRPr lang="es-ES"/>
        </a:p>
      </dgm:t>
    </dgm:pt>
    <dgm:pt modelId="{A22EE12A-0F9D-424A-A2D5-4C8720520032}">
      <dgm:prSet phldrT="[Texto]"/>
      <dgm:spPr/>
      <dgm:t>
        <a:bodyPr/>
        <a:lstStyle/>
        <a:p>
          <a:r>
            <a:rPr lang="es-ES" dirty="0"/>
            <a:t>Supervisión y mejora continua</a:t>
          </a:r>
        </a:p>
      </dgm:t>
    </dgm:pt>
    <dgm:pt modelId="{937D61E6-5E6F-47FB-A040-AEB59691B69F}" type="parTrans" cxnId="{40DCD9B7-62C9-47D4-BF06-A7A42493D0A0}">
      <dgm:prSet/>
      <dgm:spPr/>
      <dgm:t>
        <a:bodyPr/>
        <a:lstStyle/>
        <a:p>
          <a:endParaRPr lang="es-ES"/>
        </a:p>
      </dgm:t>
    </dgm:pt>
    <dgm:pt modelId="{AF169E94-8986-4924-AD69-1993B879F5FF}" type="sibTrans" cxnId="{40DCD9B7-62C9-47D4-BF06-A7A42493D0A0}">
      <dgm:prSet/>
      <dgm:spPr/>
      <dgm:t>
        <a:bodyPr/>
        <a:lstStyle/>
        <a:p>
          <a:endParaRPr lang="es-ES"/>
        </a:p>
      </dgm:t>
    </dgm:pt>
    <dgm:pt modelId="{64762EA9-67BF-49FF-95AD-7FEBE5EBAD96}" type="pres">
      <dgm:prSet presAssocID="{F954296A-6294-4540-90FF-80140A3C80FD}" presName="Name0" presStyleCnt="0">
        <dgm:presLayoutVars>
          <dgm:dir/>
          <dgm:resizeHandles val="exact"/>
        </dgm:presLayoutVars>
      </dgm:prSet>
      <dgm:spPr/>
    </dgm:pt>
    <dgm:pt modelId="{5EA3695E-82B6-48F7-88DB-C0E75976C511}" type="pres">
      <dgm:prSet presAssocID="{F954296A-6294-4540-90FF-80140A3C80FD}" presName="cycle" presStyleCnt="0"/>
      <dgm:spPr/>
    </dgm:pt>
    <dgm:pt modelId="{716411F6-9540-483D-A0EC-F15DB63DA753}" type="pres">
      <dgm:prSet presAssocID="{1CF9969C-3438-458D-A2DF-96D8409BE86B}" presName="nodeFirstNode" presStyleLbl="node1" presStyleIdx="0" presStyleCnt="5">
        <dgm:presLayoutVars>
          <dgm:bulletEnabled val="1"/>
        </dgm:presLayoutVars>
      </dgm:prSet>
      <dgm:spPr/>
    </dgm:pt>
    <dgm:pt modelId="{A185A029-44A4-4523-BEBD-2D509A418555}" type="pres">
      <dgm:prSet presAssocID="{C0ADE093-3CFB-460D-9B80-02014C0D81F3}" presName="sibTransFirstNode" presStyleLbl="bgShp" presStyleIdx="0" presStyleCnt="1"/>
      <dgm:spPr/>
    </dgm:pt>
    <dgm:pt modelId="{29EEAC74-7F85-4579-8975-82DD03C17701}" type="pres">
      <dgm:prSet presAssocID="{58EBCDF5-161F-4AF6-BCCF-BDF7F11E969D}" presName="nodeFollowingNodes" presStyleLbl="node1" presStyleIdx="1" presStyleCnt="5">
        <dgm:presLayoutVars>
          <dgm:bulletEnabled val="1"/>
        </dgm:presLayoutVars>
      </dgm:prSet>
      <dgm:spPr/>
    </dgm:pt>
    <dgm:pt modelId="{EB9FDF73-BC92-48FE-8194-15FDC298640A}" type="pres">
      <dgm:prSet presAssocID="{50F99C37-BF05-444C-B1E1-6F9DF74B833B}" presName="nodeFollowingNodes" presStyleLbl="node1" presStyleIdx="2" presStyleCnt="5">
        <dgm:presLayoutVars>
          <dgm:bulletEnabled val="1"/>
        </dgm:presLayoutVars>
      </dgm:prSet>
      <dgm:spPr/>
    </dgm:pt>
    <dgm:pt modelId="{F72C084E-4C93-475F-A92A-D8B3D88AFEDE}" type="pres">
      <dgm:prSet presAssocID="{09E3789E-5B7D-4A78-90EB-9E789485BF8B}" presName="nodeFollowingNodes" presStyleLbl="node1" presStyleIdx="3" presStyleCnt="5">
        <dgm:presLayoutVars>
          <dgm:bulletEnabled val="1"/>
        </dgm:presLayoutVars>
      </dgm:prSet>
      <dgm:spPr/>
    </dgm:pt>
    <dgm:pt modelId="{19C63196-0E2A-4456-868C-3D4C3A10B936}" type="pres">
      <dgm:prSet presAssocID="{A22EE12A-0F9D-424A-A2D5-4C8720520032}" presName="nodeFollowingNodes" presStyleLbl="node1" presStyleIdx="4" presStyleCnt="5">
        <dgm:presLayoutVars>
          <dgm:bulletEnabled val="1"/>
        </dgm:presLayoutVars>
      </dgm:prSet>
      <dgm:spPr/>
    </dgm:pt>
  </dgm:ptLst>
  <dgm:cxnLst>
    <dgm:cxn modelId="{EAA5E901-D774-4BA1-B498-7348EE7F2E92}" type="presOf" srcId="{50F99C37-BF05-444C-B1E1-6F9DF74B833B}" destId="{EB9FDF73-BC92-48FE-8194-15FDC298640A}" srcOrd="0" destOrd="0" presId="urn:microsoft.com/office/officeart/2005/8/layout/cycle3"/>
    <dgm:cxn modelId="{9D4FFE06-299B-4521-9871-3CE70E25ED39}" type="presOf" srcId="{1CF9969C-3438-458D-A2DF-96D8409BE86B}" destId="{716411F6-9540-483D-A0EC-F15DB63DA753}" srcOrd="0" destOrd="0" presId="urn:microsoft.com/office/officeart/2005/8/layout/cycle3"/>
    <dgm:cxn modelId="{5A5CD80E-EBE7-47B0-919E-997D8200D5A7}" type="presOf" srcId="{09E3789E-5B7D-4A78-90EB-9E789485BF8B}" destId="{F72C084E-4C93-475F-A92A-D8B3D88AFEDE}" srcOrd="0" destOrd="0" presId="urn:microsoft.com/office/officeart/2005/8/layout/cycle3"/>
    <dgm:cxn modelId="{182D0511-96A5-45C0-8035-8F6637608C3E}" type="presOf" srcId="{F954296A-6294-4540-90FF-80140A3C80FD}" destId="{64762EA9-67BF-49FF-95AD-7FEBE5EBAD96}" srcOrd="0" destOrd="0" presId="urn:microsoft.com/office/officeart/2005/8/layout/cycle3"/>
    <dgm:cxn modelId="{108C4B56-8A24-4A4D-B069-798F9D3E2123}" type="presOf" srcId="{C0ADE093-3CFB-460D-9B80-02014C0D81F3}" destId="{A185A029-44A4-4523-BEBD-2D509A418555}" srcOrd="0" destOrd="0" presId="urn:microsoft.com/office/officeart/2005/8/layout/cycle3"/>
    <dgm:cxn modelId="{F78CA65A-2FC3-453D-B1EF-9A9EBFE8D804}" srcId="{F954296A-6294-4540-90FF-80140A3C80FD}" destId="{58EBCDF5-161F-4AF6-BCCF-BDF7F11E969D}" srcOrd="1" destOrd="0" parTransId="{A1848A42-3D13-478B-B9B3-85AF3CB332B6}" sibTransId="{16F01420-D481-4EAA-A368-E7337D00364B}"/>
    <dgm:cxn modelId="{5739828F-994E-4111-9A8D-580AE958192D}" srcId="{F954296A-6294-4540-90FF-80140A3C80FD}" destId="{1CF9969C-3438-458D-A2DF-96D8409BE86B}" srcOrd="0" destOrd="0" parTransId="{42E881AD-F04C-4233-A1C8-973E2A66A0E2}" sibTransId="{C0ADE093-3CFB-460D-9B80-02014C0D81F3}"/>
    <dgm:cxn modelId="{3E220AA3-2E2A-4702-8362-3821152A4EF0}" type="presOf" srcId="{A22EE12A-0F9D-424A-A2D5-4C8720520032}" destId="{19C63196-0E2A-4456-868C-3D4C3A10B936}" srcOrd="0" destOrd="0" presId="urn:microsoft.com/office/officeart/2005/8/layout/cycle3"/>
    <dgm:cxn modelId="{40DCD9B7-62C9-47D4-BF06-A7A42493D0A0}" srcId="{F954296A-6294-4540-90FF-80140A3C80FD}" destId="{A22EE12A-0F9D-424A-A2D5-4C8720520032}" srcOrd="4" destOrd="0" parTransId="{937D61E6-5E6F-47FB-A040-AEB59691B69F}" sibTransId="{AF169E94-8986-4924-AD69-1993B879F5FF}"/>
    <dgm:cxn modelId="{5C2F82D4-553E-49C0-878C-005B19375B8A}" srcId="{F954296A-6294-4540-90FF-80140A3C80FD}" destId="{50F99C37-BF05-444C-B1E1-6F9DF74B833B}" srcOrd="2" destOrd="0" parTransId="{607031FA-1FAA-4197-BFFB-0E7ADEE34BED}" sibTransId="{FD4B7D7C-5C19-4030-8F02-996E3AF52EC2}"/>
    <dgm:cxn modelId="{227FA7FA-0EE3-4E13-97D5-1B500E1C3D0C}" type="presOf" srcId="{58EBCDF5-161F-4AF6-BCCF-BDF7F11E969D}" destId="{29EEAC74-7F85-4579-8975-82DD03C17701}" srcOrd="0" destOrd="0" presId="urn:microsoft.com/office/officeart/2005/8/layout/cycle3"/>
    <dgm:cxn modelId="{199C25FD-0A18-4EB5-A71A-A17F13E269BF}" srcId="{F954296A-6294-4540-90FF-80140A3C80FD}" destId="{09E3789E-5B7D-4A78-90EB-9E789485BF8B}" srcOrd="3" destOrd="0" parTransId="{23C049F5-8F58-430E-B2AE-A51B7D0875A2}" sibTransId="{CC349769-124D-47F9-8C72-C942A0C24E36}"/>
    <dgm:cxn modelId="{93D4A78B-8698-4FA0-A15F-AFA75932CD23}" type="presParOf" srcId="{64762EA9-67BF-49FF-95AD-7FEBE5EBAD96}" destId="{5EA3695E-82B6-48F7-88DB-C0E75976C511}" srcOrd="0" destOrd="0" presId="urn:microsoft.com/office/officeart/2005/8/layout/cycle3"/>
    <dgm:cxn modelId="{D4269670-1E47-49BB-A074-F9194EEE7C0E}" type="presParOf" srcId="{5EA3695E-82B6-48F7-88DB-C0E75976C511}" destId="{716411F6-9540-483D-A0EC-F15DB63DA753}" srcOrd="0" destOrd="0" presId="urn:microsoft.com/office/officeart/2005/8/layout/cycle3"/>
    <dgm:cxn modelId="{4BDA88D9-A6C7-4C56-B17C-14435BEDD8CA}" type="presParOf" srcId="{5EA3695E-82B6-48F7-88DB-C0E75976C511}" destId="{A185A029-44A4-4523-BEBD-2D509A418555}" srcOrd="1" destOrd="0" presId="urn:microsoft.com/office/officeart/2005/8/layout/cycle3"/>
    <dgm:cxn modelId="{A8FB6FF9-99FA-4837-9C56-D5E5CFC20503}" type="presParOf" srcId="{5EA3695E-82B6-48F7-88DB-C0E75976C511}" destId="{29EEAC74-7F85-4579-8975-82DD03C17701}" srcOrd="2" destOrd="0" presId="urn:microsoft.com/office/officeart/2005/8/layout/cycle3"/>
    <dgm:cxn modelId="{B377DEAA-9EE5-42EE-87B3-BC430A1FE029}" type="presParOf" srcId="{5EA3695E-82B6-48F7-88DB-C0E75976C511}" destId="{EB9FDF73-BC92-48FE-8194-15FDC298640A}" srcOrd="3" destOrd="0" presId="urn:microsoft.com/office/officeart/2005/8/layout/cycle3"/>
    <dgm:cxn modelId="{AD60EDAC-2431-49AB-995E-930F50D98CBA}" type="presParOf" srcId="{5EA3695E-82B6-48F7-88DB-C0E75976C511}" destId="{F72C084E-4C93-475F-A92A-D8B3D88AFEDE}" srcOrd="4" destOrd="0" presId="urn:microsoft.com/office/officeart/2005/8/layout/cycle3"/>
    <dgm:cxn modelId="{43C13F45-5948-421E-8A39-CCFF5C920CE0}" type="presParOf" srcId="{5EA3695E-82B6-48F7-88DB-C0E75976C511}" destId="{19C63196-0E2A-4456-868C-3D4C3A10B936}"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0D9B6-9A65-4948-8D33-2107E8148834}" type="doc">
      <dgm:prSet loTypeId="urn:microsoft.com/office/officeart/2005/8/layout/radial1" loCatId="cycle" qsTypeId="urn:microsoft.com/office/officeart/2005/8/quickstyle/simple3" qsCatId="simple" csTypeId="urn:microsoft.com/office/officeart/2005/8/colors/colorful4" csCatId="colorful" phldr="1"/>
      <dgm:spPr/>
      <dgm:t>
        <a:bodyPr/>
        <a:lstStyle/>
        <a:p>
          <a:endParaRPr lang="es-ES"/>
        </a:p>
      </dgm:t>
    </dgm:pt>
    <dgm:pt modelId="{53E217B8-AC97-4720-B713-632D016FD8D1}">
      <dgm:prSet phldrT="[Texto]" custT="1"/>
      <dgm:spPr>
        <a:solidFill>
          <a:srgbClr val="FF9933"/>
        </a:solidFill>
      </dgm:spPr>
      <dgm:t>
        <a:bodyPr/>
        <a:lstStyle/>
        <a:p>
          <a:pPr>
            <a:spcAft>
              <a:spcPts val="0"/>
            </a:spcAft>
          </a:pPr>
          <a:r>
            <a:rPr lang="es-ES" sz="1200" b="1" dirty="0">
              <a:solidFill>
                <a:schemeClr val="bg1"/>
              </a:solidFill>
              <a:latin typeface="HelveticaNeueLT Std Lt" panose="020B0403020202020204" pitchFamily="34" charset="0"/>
            </a:rPr>
            <a:t>En la Elaboración de PTCI</a:t>
          </a:r>
        </a:p>
        <a:p>
          <a:pPr>
            <a:spcAft>
              <a:spcPts val="0"/>
            </a:spcAft>
          </a:pPr>
          <a:r>
            <a:rPr lang="es-ES" sz="1200" b="0" dirty="0">
              <a:solidFill>
                <a:schemeClr val="bg1"/>
              </a:solidFill>
              <a:latin typeface="HelveticaNeueLT Std Lt" panose="020B0403020202020204" pitchFamily="34" charset="0"/>
            </a:rPr>
            <a:t>se considera:</a:t>
          </a:r>
        </a:p>
      </dgm:t>
    </dgm:pt>
    <dgm:pt modelId="{BD3EF415-47D3-4A38-9642-5D00ABDEFB67}" type="parTrans" cxnId="{35E64330-E252-410F-97CF-2F1FE891E84A}">
      <dgm:prSet/>
      <dgm:spPr/>
      <dgm:t>
        <a:bodyPr/>
        <a:lstStyle/>
        <a:p>
          <a:endParaRPr lang="es-ES" sz="900">
            <a:latin typeface="HelveticaNeueLT Std Lt" panose="020B0403020202020204" pitchFamily="34" charset="0"/>
          </a:endParaRPr>
        </a:p>
      </dgm:t>
    </dgm:pt>
    <dgm:pt modelId="{10EB021F-D4AF-4BBE-95C0-F683F5729243}" type="sibTrans" cxnId="{35E64330-E252-410F-97CF-2F1FE891E84A}">
      <dgm:prSet/>
      <dgm:spPr/>
      <dgm:t>
        <a:bodyPr/>
        <a:lstStyle/>
        <a:p>
          <a:endParaRPr lang="es-ES" sz="900">
            <a:latin typeface="HelveticaNeueLT Std Lt" panose="020B0403020202020204" pitchFamily="34" charset="0"/>
          </a:endParaRPr>
        </a:p>
      </dgm:t>
    </dgm:pt>
    <dgm:pt modelId="{D993BC61-C535-499E-B48F-E7903E96886F}">
      <dgm:prSet phldrT="[Texto]" custT="1"/>
      <dgm:spPr>
        <a:solidFill>
          <a:srgbClr val="7030A0"/>
        </a:solidFill>
      </dgm:spPr>
      <dgm:t>
        <a:bodyPr/>
        <a:lstStyle/>
        <a:p>
          <a:r>
            <a:rPr lang="es-ES" sz="1000" b="1" dirty="0">
              <a:solidFill>
                <a:schemeClr val="bg1"/>
              </a:solidFill>
              <a:latin typeface="HelveticaNeueLT Std Lt" panose="020B0403020202020204" pitchFamily="34" charset="0"/>
            </a:rPr>
            <a:t>Inventarios de Procesos evaluados por las unidades administrativas</a:t>
          </a:r>
        </a:p>
      </dgm:t>
    </dgm:pt>
    <dgm:pt modelId="{ECC0F058-5D9C-47C2-A181-FBFE1AFB9BB5}" type="parTrans" cxnId="{B2F36628-5F78-4EE0-92C2-C46193CF94F4}">
      <dgm:prSet custT="1"/>
      <dgm:spPr/>
      <dgm:t>
        <a:bodyPr/>
        <a:lstStyle/>
        <a:p>
          <a:endParaRPr lang="es-ES" sz="900">
            <a:latin typeface="HelveticaNeueLT Std Lt" panose="020B0403020202020204" pitchFamily="34" charset="0"/>
          </a:endParaRPr>
        </a:p>
      </dgm:t>
    </dgm:pt>
    <dgm:pt modelId="{2198E383-9013-41B1-AC2B-DB1F29E587F0}" type="sibTrans" cxnId="{B2F36628-5F78-4EE0-92C2-C46193CF94F4}">
      <dgm:prSet/>
      <dgm:spPr/>
      <dgm:t>
        <a:bodyPr/>
        <a:lstStyle/>
        <a:p>
          <a:endParaRPr lang="es-ES" sz="900">
            <a:latin typeface="HelveticaNeueLT Std Lt" panose="020B0403020202020204" pitchFamily="34" charset="0"/>
          </a:endParaRPr>
        </a:p>
      </dgm:t>
    </dgm:pt>
    <dgm:pt modelId="{58CC1F04-520F-444E-8FD4-71AEB8ECEFF4}">
      <dgm:prSet phldrT="[Texto]" custT="1"/>
      <dgm:spPr>
        <a:solidFill>
          <a:srgbClr val="CC3399"/>
        </a:solidFill>
      </dgm:spPr>
      <dgm:t>
        <a:bodyPr/>
        <a:lstStyle/>
        <a:p>
          <a:r>
            <a:rPr lang="es-ES" sz="1200" b="1" dirty="0">
              <a:solidFill>
                <a:schemeClr val="bg1"/>
              </a:solidFill>
              <a:latin typeface="HelveticaNeueLT Std Lt" panose="020B0403020202020204" pitchFamily="34" charset="0"/>
            </a:rPr>
            <a:t>Acciones de mejora</a:t>
          </a:r>
        </a:p>
      </dgm:t>
    </dgm:pt>
    <dgm:pt modelId="{A3766B4D-2079-43C4-8DA6-155B9D02EDC9}" type="parTrans" cxnId="{2F28AB84-4D99-43AC-997C-74E6404D388E}">
      <dgm:prSet custT="1"/>
      <dgm:spPr/>
      <dgm:t>
        <a:bodyPr/>
        <a:lstStyle/>
        <a:p>
          <a:endParaRPr lang="es-ES" sz="900">
            <a:latin typeface="HelveticaNeueLT Std Lt" panose="020B0403020202020204" pitchFamily="34" charset="0"/>
          </a:endParaRPr>
        </a:p>
      </dgm:t>
    </dgm:pt>
    <dgm:pt modelId="{E8466ACF-0700-4138-84F7-3C01A43A70C9}" type="sibTrans" cxnId="{2F28AB84-4D99-43AC-997C-74E6404D388E}">
      <dgm:prSet/>
      <dgm:spPr/>
      <dgm:t>
        <a:bodyPr/>
        <a:lstStyle/>
        <a:p>
          <a:endParaRPr lang="es-ES" sz="900">
            <a:latin typeface="HelveticaNeueLT Std Lt" panose="020B0403020202020204" pitchFamily="34" charset="0"/>
          </a:endParaRPr>
        </a:p>
      </dgm:t>
    </dgm:pt>
    <dgm:pt modelId="{8DE42F64-EFC2-49E5-AD64-FE825F0C3B52}">
      <dgm:prSet phldrT="[Texto]" custT="1"/>
      <dgm:spPr>
        <a:solidFill>
          <a:srgbClr val="00B050"/>
        </a:solidFill>
      </dgm:spPr>
      <dgm:t>
        <a:bodyPr/>
        <a:lstStyle/>
        <a:p>
          <a:r>
            <a:rPr lang="es-ES" sz="1000" b="1" dirty="0">
              <a:solidFill>
                <a:schemeClr val="bg1"/>
              </a:solidFill>
              <a:latin typeface="HelveticaNeueLT Std Lt" panose="020B0403020202020204" pitchFamily="34" charset="0"/>
            </a:rPr>
            <a:t>Conocimiento de la Dependencia o Entidad</a:t>
          </a:r>
          <a:r>
            <a:rPr lang="es-ES" sz="1000" dirty="0">
              <a:solidFill>
                <a:schemeClr val="bg1"/>
              </a:solidFill>
              <a:latin typeface="HelveticaNeueLT Std Lt" panose="020B0403020202020204" pitchFamily="34" charset="0"/>
            </a:rPr>
            <a:t> </a:t>
          </a:r>
        </a:p>
        <a:p>
          <a:r>
            <a:rPr lang="es-ES" sz="1000" dirty="0">
              <a:solidFill>
                <a:schemeClr val="bg1"/>
              </a:solidFill>
              <a:latin typeface="HelveticaNeueLT Std Lt" panose="020B0403020202020204" pitchFamily="34" charset="0"/>
            </a:rPr>
            <a:t>“</a:t>
          </a:r>
          <a:r>
            <a:rPr lang="es-ES" sz="1000" b="0" dirty="0">
              <a:solidFill>
                <a:schemeClr val="bg1"/>
              </a:solidFill>
              <a:latin typeface="HelveticaNeueLT Std Lt" panose="020B0403020202020204" pitchFamily="34" charset="0"/>
            </a:rPr>
            <a:t>Misión, Visión, objetivos, Metas, Estructura, Procesos, Obligaciones y Resultados de Auditorias</a:t>
          </a:r>
        </a:p>
      </dgm:t>
    </dgm:pt>
    <dgm:pt modelId="{05B6387F-E063-4F82-B7B3-7C548578D1AF}" type="sibTrans" cxnId="{A5A6905E-F926-4647-8411-8625067EC352}">
      <dgm:prSet/>
      <dgm:spPr/>
      <dgm:t>
        <a:bodyPr/>
        <a:lstStyle/>
        <a:p>
          <a:endParaRPr lang="es-ES" sz="900">
            <a:latin typeface="HelveticaNeueLT Std Lt" panose="020B0403020202020204" pitchFamily="34" charset="0"/>
          </a:endParaRPr>
        </a:p>
      </dgm:t>
    </dgm:pt>
    <dgm:pt modelId="{2E05087C-C5AD-4791-80C4-ECFFCA8E169B}" type="parTrans" cxnId="{A5A6905E-F926-4647-8411-8625067EC352}">
      <dgm:prSet custT="1"/>
      <dgm:spPr/>
      <dgm:t>
        <a:bodyPr/>
        <a:lstStyle/>
        <a:p>
          <a:endParaRPr lang="es-ES" sz="900">
            <a:latin typeface="HelveticaNeueLT Std Lt" panose="020B0403020202020204" pitchFamily="34" charset="0"/>
          </a:endParaRPr>
        </a:p>
      </dgm:t>
    </dgm:pt>
    <dgm:pt modelId="{3ED69529-AFDB-45A9-A24A-0E6DF4A1BFBD}" type="pres">
      <dgm:prSet presAssocID="{73A0D9B6-9A65-4948-8D33-2107E8148834}" presName="cycle" presStyleCnt="0">
        <dgm:presLayoutVars>
          <dgm:chMax val="1"/>
          <dgm:dir/>
          <dgm:animLvl val="ctr"/>
          <dgm:resizeHandles val="exact"/>
        </dgm:presLayoutVars>
      </dgm:prSet>
      <dgm:spPr/>
    </dgm:pt>
    <dgm:pt modelId="{F0837441-C861-4D00-8F0A-4444CBD8BB31}" type="pres">
      <dgm:prSet presAssocID="{53E217B8-AC97-4720-B713-632D016FD8D1}" presName="centerShape" presStyleLbl="node0" presStyleIdx="0" presStyleCnt="1" custScaleX="161443"/>
      <dgm:spPr/>
    </dgm:pt>
    <dgm:pt modelId="{43445DD0-98A2-4302-9DFE-49E300655F52}" type="pres">
      <dgm:prSet presAssocID="{2E05087C-C5AD-4791-80C4-ECFFCA8E169B}" presName="Name9" presStyleLbl="parChTrans1D2" presStyleIdx="0" presStyleCnt="3"/>
      <dgm:spPr/>
    </dgm:pt>
    <dgm:pt modelId="{F698840D-ED64-4FE8-9191-A6C35CD02619}" type="pres">
      <dgm:prSet presAssocID="{2E05087C-C5AD-4791-80C4-ECFFCA8E169B}" presName="connTx" presStyleLbl="parChTrans1D2" presStyleIdx="0" presStyleCnt="3"/>
      <dgm:spPr/>
    </dgm:pt>
    <dgm:pt modelId="{D13FD62C-4798-4C0D-993C-B73173821CDB}" type="pres">
      <dgm:prSet presAssocID="{8DE42F64-EFC2-49E5-AD64-FE825F0C3B52}" presName="node" presStyleLbl="node1" presStyleIdx="0" presStyleCnt="3" custScaleX="203524" custScaleY="113569">
        <dgm:presLayoutVars>
          <dgm:bulletEnabled val="1"/>
        </dgm:presLayoutVars>
      </dgm:prSet>
      <dgm:spPr/>
    </dgm:pt>
    <dgm:pt modelId="{EBFDE017-9C62-42B9-A3F4-AD57A2196067}" type="pres">
      <dgm:prSet presAssocID="{ECC0F058-5D9C-47C2-A181-FBFE1AFB9BB5}" presName="Name9" presStyleLbl="parChTrans1D2" presStyleIdx="1" presStyleCnt="3"/>
      <dgm:spPr/>
    </dgm:pt>
    <dgm:pt modelId="{CA7B8AC2-B49B-4C41-92AE-858419FEFF20}" type="pres">
      <dgm:prSet presAssocID="{ECC0F058-5D9C-47C2-A181-FBFE1AFB9BB5}" presName="connTx" presStyleLbl="parChTrans1D2" presStyleIdx="1" presStyleCnt="3"/>
      <dgm:spPr/>
    </dgm:pt>
    <dgm:pt modelId="{AAED6AA8-FF4C-4BD9-AF7C-4FB074164721}" type="pres">
      <dgm:prSet presAssocID="{D993BC61-C535-499E-B48F-E7903E96886F}" presName="node" presStyleLbl="node1" presStyleIdx="1" presStyleCnt="3" custScaleX="161443" custRadScaleRad="157057" custRadScaleInc="-1825">
        <dgm:presLayoutVars>
          <dgm:bulletEnabled val="1"/>
        </dgm:presLayoutVars>
      </dgm:prSet>
      <dgm:spPr/>
    </dgm:pt>
    <dgm:pt modelId="{4BAA16F9-1BB1-4D05-8761-99B96F32AFF5}" type="pres">
      <dgm:prSet presAssocID="{A3766B4D-2079-43C4-8DA6-155B9D02EDC9}" presName="Name9" presStyleLbl="parChTrans1D2" presStyleIdx="2" presStyleCnt="3"/>
      <dgm:spPr/>
    </dgm:pt>
    <dgm:pt modelId="{6740D21A-2C58-43B9-A1A3-C660888B8FE8}" type="pres">
      <dgm:prSet presAssocID="{A3766B4D-2079-43C4-8DA6-155B9D02EDC9}" presName="connTx" presStyleLbl="parChTrans1D2" presStyleIdx="2" presStyleCnt="3"/>
      <dgm:spPr/>
    </dgm:pt>
    <dgm:pt modelId="{02F3D268-2AB3-400A-9E06-AC94BD8DEE80}" type="pres">
      <dgm:prSet presAssocID="{58CC1F04-520F-444E-8FD4-71AEB8ECEFF4}" presName="node" presStyleLbl="node1" presStyleIdx="2" presStyleCnt="3" custScaleX="161443" custRadScaleRad="153350" custRadScaleInc="16951">
        <dgm:presLayoutVars>
          <dgm:bulletEnabled val="1"/>
        </dgm:presLayoutVars>
      </dgm:prSet>
      <dgm:spPr/>
    </dgm:pt>
  </dgm:ptLst>
  <dgm:cxnLst>
    <dgm:cxn modelId="{B2F36628-5F78-4EE0-92C2-C46193CF94F4}" srcId="{53E217B8-AC97-4720-B713-632D016FD8D1}" destId="{D993BC61-C535-499E-B48F-E7903E96886F}" srcOrd="1" destOrd="0" parTransId="{ECC0F058-5D9C-47C2-A181-FBFE1AFB9BB5}" sibTransId="{2198E383-9013-41B1-AC2B-DB1F29E587F0}"/>
    <dgm:cxn modelId="{35E64330-E252-410F-97CF-2F1FE891E84A}" srcId="{73A0D9B6-9A65-4948-8D33-2107E8148834}" destId="{53E217B8-AC97-4720-B713-632D016FD8D1}" srcOrd="0" destOrd="0" parTransId="{BD3EF415-47D3-4A38-9642-5D00ABDEFB67}" sibTransId="{10EB021F-D4AF-4BBE-95C0-F683F5729243}"/>
    <dgm:cxn modelId="{A5A6905E-F926-4647-8411-8625067EC352}" srcId="{53E217B8-AC97-4720-B713-632D016FD8D1}" destId="{8DE42F64-EFC2-49E5-AD64-FE825F0C3B52}" srcOrd="0" destOrd="0" parTransId="{2E05087C-C5AD-4791-80C4-ECFFCA8E169B}" sibTransId="{05B6387F-E063-4F82-B7B3-7C548578D1AF}"/>
    <dgm:cxn modelId="{93A8AC70-E605-410E-BA7B-C7A00BAB6AF7}" type="presOf" srcId="{ECC0F058-5D9C-47C2-A181-FBFE1AFB9BB5}" destId="{EBFDE017-9C62-42B9-A3F4-AD57A2196067}" srcOrd="0" destOrd="0" presId="urn:microsoft.com/office/officeart/2005/8/layout/radial1"/>
    <dgm:cxn modelId="{392C6B72-FF22-45C4-BDC8-ED057CE7FCEB}" type="presOf" srcId="{A3766B4D-2079-43C4-8DA6-155B9D02EDC9}" destId="{6740D21A-2C58-43B9-A1A3-C660888B8FE8}" srcOrd="1" destOrd="0" presId="urn:microsoft.com/office/officeart/2005/8/layout/radial1"/>
    <dgm:cxn modelId="{2BE02074-FEE0-41D5-8088-ABE7DA6B6C38}" type="presOf" srcId="{8DE42F64-EFC2-49E5-AD64-FE825F0C3B52}" destId="{D13FD62C-4798-4C0D-993C-B73173821CDB}" srcOrd="0" destOrd="0" presId="urn:microsoft.com/office/officeart/2005/8/layout/radial1"/>
    <dgm:cxn modelId="{ABA3AD7A-1F42-4197-A425-7EA5C07511E3}" type="presOf" srcId="{A3766B4D-2079-43C4-8DA6-155B9D02EDC9}" destId="{4BAA16F9-1BB1-4D05-8761-99B96F32AFF5}" srcOrd="0" destOrd="0" presId="urn:microsoft.com/office/officeart/2005/8/layout/radial1"/>
    <dgm:cxn modelId="{2F28AB84-4D99-43AC-997C-74E6404D388E}" srcId="{53E217B8-AC97-4720-B713-632D016FD8D1}" destId="{58CC1F04-520F-444E-8FD4-71AEB8ECEFF4}" srcOrd="2" destOrd="0" parTransId="{A3766B4D-2079-43C4-8DA6-155B9D02EDC9}" sibTransId="{E8466ACF-0700-4138-84F7-3C01A43A70C9}"/>
    <dgm:cxn modelId="{4BB29F8B-494B-4AA6-A5AB-D019BBEBA17A}" type="presOf" srcId="{2E05087C-C5AD-4791-80C4-ECFFCA8E169B}" destId="{43445DD0-98A2-4302-9DFE-49E300655F52}" srcOrd="0" destOrd="0" presId="urn:microsoft.com/office/officeart/2005/8/layout/radial1"/>
    <dgm:cxn modelId="{0C9FE8B2-7286-4E32-B4EA-9D2F9F55AA64}" type="presOf" srcId="{ECC0F058-5D9C-47C2-A181-FBFE1AFB9BB5}" destId="{CA7B8AC2-B49B-4C41-92AE-858419FEFF20}" srcOrd="1" destOrd="0" presId="urn:microsoft.com/office/officeart/2005/8/layout/radial1"/>
    <dgm:cxn modelId="{A4AFD9B3-BA2A-4CF3-B213-705E6B839CC6}" type="presOf" srcId="{2E05087C-C5AD-4791-80C4-ECFFCA8E169B}" destId="{F698840D-ED64-4FE8-9191-A6C35CD02619}" srcOrd="1" destOrd="0" presId="urn:microsoft.com/office/officeart/2005/8/layout/radial1"/>
    <dgm:cxn modelId="{B1F0C1BC-719C-4F69-856E-A9DFEC6151F4}" type="presOf" srcId="{58CC1F04-520F-444E-8FD4-71AEB8ECEFF4}" destId="{02F3D268-2AB3-400A-9E06-AC94BD8DEE80}" srcOrd="0" destOrd="0" presId="urn:microsoft.com/office/officeart/2005/8/layout/radial1"/>
    <dgm:cxn modelId="{E3D80FC3-8C36-4C15-A7CB-A4BA082F7534}" type="presOf" srcId="{D993BC61-C535-499E-B48F-E7903E96886F}" destId="{AAED6AA8-FF4C-4BD9-AF7C-4FB074164721}" srcOrd="0" destOrd="0" presId="urn:microsoft.com/office/officeart/2005/8/layout/radial1"/>
    <dgm:cxn modelId="{BDE4E1CA-247E-420E-BDEF-D22E2BE7C5FD}" type="presOf" srcId="{53E217B8-AC97-4720-B713-632D016FD8D1}" destId="{F0837441-C861-4D00-8F0A-4444CBD8BB31}" srcOrd="0" destOrd="0" presId="urn:microsoft.com/office/officeart/2005/8/layout/radial1"/>
    <dgm:cxn modelId="{A91F92CD-81A3-48CD-972B-9B8A565A50F3}" type="presOf" srcId="{73A0D9B6-9A65-4948-8D33-2107E8148834}" destId="{3ED69529-AFDB-45A9-A24A-0E6DF4A1BFBD}" srcOrd="0" destOrd="0" presId="urn:microsoft.com/office/officeart/2005/8/layout/radial1"/>
    <dgm:cxn modelId="{06C4F14F-0E0B-4E00-B7D8-4A676D031CF2}" type="presParOf" srcId="{3ED69529-AFDB-45A9-A24A-0E6DF4A1BFBD}" destId="{F0837441-C861-4D00-8F0A-4444CBD8BB31}" srcOrd="0" destOrd="0" presId="urn:microsoft.com/office/officeart/2005/8/layout/radial1"/>
    <dgm:cxn modelId="{C3E8A00E-37B7-4CEC-86BA-4433397D5A51}" type="presParOf" srcId="{3ED69529-AFDB-45A9-A24A-0E6DF4A1BFBD}" destId="{43445DD0-98A2-4302-9DFE-49E300655F52}" srcOrd="1" destOrd="0" presId="urn:microsoft.com/office/officeart/2005/8/layout/radial1"/>
    <dgm:cxn modelId="{5224E9B0-00BC-4B1A-9E3A-F9BF35494087}" type="presParOf" srcId="{43445DD0-98A2-4302-9DFE-49E300655F52}" destId="{F698840D-ED64-4FE8-9191-A6C35CD02619}" srcOrd="0" destOrd="0" presId="urn:microsoft.com/office/officeart/2005/8/layout/radial1"/>
    <dgm:cxn modelId="{1E056CE8-AC29-4EB2-BFB1-599CA8E7A964}" type="presParOf" srcId="{3ED69529-AFDB-45A9-A24A-0E6DF4A1BFBD}" destId="{D13FD62C-4798-4C0D-993C-B73173821CDB}" srcOrd="2" destOrd="0" presId="urn:microsoft.com/office/officeart/2005/8/layout/radial1"/>
    <dgm:cxn modelId="{6365DB74-B0C8-484D-B531-019AF9B60010}" type="presParOf" srcId="{3ED69529-AFDB-45A9-A24A-0E6DF4A1BFBD}" destId="{EBFDE017-9C62-42B9-A3F4-AD57A2196067}" srcOrd="3" destOrd="0" presId="urn:microsoft.com/office/officeart/2005/8/layout/radial1"/>
    <dgm:cxn modelId="{C71D1378-5C2D-42C2-BEED-2A16BC050D1D}" type="presParOf" srcId="{EBFDE017-9C62-42B9-A3F4-AD57A2196067}" destId="{CA7B8AC2-B49B-4C41-92AE-858419FEFF20}" srcOrd="0" destOrd="0" presId="urn:microsoft.com/office/officeart/2005/8/layout/radial1"/>
    <dgm:cxn modelId="{FFD45B6B-B4C9-4043-832C-E5438A0C8B19}" type="presParOf" srcId="{3ED69529-AFDB-45A9-A24A-0E6DF4A1BFBD}" destId="{AAED6AA8-FF4C-4BD9-AF7C-4FB074164721}" srcOrd="4" destOrd="0" presId="urn:microsoft.com/office/officeart/2005/8/layout/radial1"/>
    <dgm:cxn modelId="{6CC48A43-599A-4262-B22B-CF18D2F8924F}" type="presParOf" srcId="{3ED69529-AFDB-45A9-A24A-0E6DF4A1BFBD}" destId="{4BAA16F9-1BB1-4D05-8761-99B96F32AFF5}" srcOrd="5" destOrd="0" presId="urn:microsoft.com/office/officeart/2005/8/layout/radial1"/>
    <dgm:cxn modelId="{D8893B45-6FCD-4D86-9023-2429576B3A1E}" type="presParOf" srcId="{4BAA16F9-1BB1-4D05-8761-99B96F32AFF5}" destId="{6740D21A-2C58-43B9-A1A3-C660888B8FE8}" srcOrd="0" destOrd="0" presId="urn:microsoft.com/office/officeart/2005/8/layout/radial1"/>
    <dgm:cxn modelId="{BD280EDA-D91F-4285-B621-FDA2C6E96774}" type="presParOf" srcId="{3ED69529-AFDB-45A9-A24A-0E6DF4A1BFBD}" destId="{02F3D268-2AB3-400A-9E06-AC94BD8DEE80}"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F74E9-836C-46DC-A7B9-39ACE1A0CF5E}"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s-MX"/>
        </a:p>
      </dgm:t>
    </dgm:pt>
    <dgm:pt modelId="{6CC16F01-22AE-4CDA-A8A9-5F04F76AE759}">
      <dgm:prSet phldrT="[Texto]" custT="1"/>
      <dgm:spPr>
        <a:solidFill>
          <a:srgbClr val="D58987"/>
        </a:solidFill>
      </dgm:spPr>
      <dgm:t>
        <a:bodyPr/>
        <a:lstStyle/>
        <a:p>
          <a:r>
            <a:rPr lang="es-MX" sz="1400" b="1" dirty="0">
              <a:solidFill>
                <a:schemeClr val="tx1"/>
              </a:solidFill>
            </a:rPr>
            <a:t>I.- Comunicación y Consulta</a:t>
          </a:r>
        </a:p>
      </dgm:t>
    </dgm:pt>
    <dgm:pt modelId="{1F26063A-F378-4BCE-98DB-06C1BB03AC17}" type="parTrans" cxnId="{B3E6E4E8-BEB9-4F62-B155-C05346CEFE02}">
      <dgm:prSet/>
      <dgm:spPr/>
      <dgm:t>
        <a:bodyPr/>
        <a:lstStyle/>
        <a:p>
          <a:endParaRPr lang="es-MX"/>
        </a:p>
      </dgm:t>
    </dgm:pt>
    <dgm:pt modelId="{9227FBFB-4BE2-4BE4-B3FB-7463F6A55D91}" type="sibTrans" cxnId="{B3E6E4E8-BEB9-4F62-B155-C05346CEFE02}">
      <dgm:prSet/>
      <dgm:spPr/>
      <dgm:t>
        <a:bodyPr/>
        <a:lstStyle/>
        <a:p>
          <a:endParaRPr lang="es-MX"/>
        </a:p>
      </dgm:t>
    </dgm:pt>
    <dgm:pt modelId="{8291FFDB-E8F3-445D-9376-C874F6800E66}">
      <dgm:prSet phldrT="[Texto]" custT="1"/>
      <dgm:spPr>
        <a:solidFill>
          <a:srgbClr val="D58987"/>
        </a:solidFill>
      </dgm:spPr>
      <dgm:t>
        <a:bodyPr/>
        <a:lstStyle/>
        <a:p>
          <a:r>
            <a:rPr lang="es-MX" sz="1100" dirty="0">
              <a:solidFill>
                <a:schemeClr val="tx1"/>
              </a:solidFill>
            </a:rPr>
            <a:t>Identificar y definir,  metas y objetivos de la Institución como los procesos prioritarios (sustantivos y administrativos).</a:t>
          </a:r>
        </a:p>
      </dgm:t>
    </dgm:pt>
    <dgm:pt modelId="{7A3C6234-D696-49FF-B1D4-70D400CF81B2}" type="parTrans" cxnId="{41AD8671-440F-428C-94CC-8F5DD440BC6F}">
      <dgm:prSet/>
      <dgm:spPr/>
      <dgm:t>
        <a:bodyPr/>
        <a:lstStyle/>
        <a:p>
          <a:endParaRPr lang="es-MX"/>
        </a:p>
      </dgm:t>
    </dgm:pt>
    <dgm:pt modelId="{CB731454-A9F9-4CB1-8F1A-5C86D232B41E}" type="sibTrans" cxnId="{41AD8671-440F-428C-94CC-8F5DD440BC6F}">
      <dgm:prSet/>
      <dgm:spPr/>
      <dgm:t>
        <a:bodyPr/>
        <a:lstStyle/>
        <a:p>
          <a:endParaRPr lang="es-MX"/>
        </a:p>
      </dgm:t>
    </dgm:pt>
    <dgm:pt modelId="{F1FF0CF6-AD24-4BB9-ABAD-1FF16FB369CC}">
      <dgm:prSet phldrT="[Texto]" custT="1"/>
      <dgm:spPr>
        <a:solidFill>
          <a:srgbClr val="D7B395"/>
        </a:solidFill>
      </dgm:spPr>
      <dgm:t>
        <a:bodyPr/>
        <a:lstStyle/>
        <a:p>
          <a:r>
            <a:rPr lang="es-MX" sz="1400" b="1" dirty="0">
              <a:solidFill>
                <a:schemeClr val="tx1"/>
              </a:solidFill>
            </a:rPr>
            <a:t>II.- Contexto</a:t>
          </a:r>
        </a:p>
      </dgm:t>
    </dgm:pt>
    <dgm:pt modelId="{0CF2754E-0936-4728-8492-1C700B57FE48}" type="parTrans" cxnId="{62EC323E-29C0-4CB0-8E1E-3B96562495AD}">
      <dgm:prSet/>
      <dgm:spPr/>
      <dgm:t>
        <a:bodyPr/>
        <a:lstStyle/>
        <a:p>
          <a:endParaRPr lang="es-MX"/>
        </a:p>
      </dgm:t>
    </dgm:pt>
    <dgm:pt modelId="{1D3735C4-B919-4528-BC67-F381D3CD0448}" type="sibTrans" cxnId="{62EC323E-29C0-4CB0-8E1E-3B96562495AD}">
      <dgm:prSet/>
      <dgm:spPr/>
      <dgm:t>
        <a:bodyPr/>
        <a:lstStyle/>
        <a:p>
          <a:endParaRPr lang="es-MX"/>
        </a:p>
      </dgm:t>
    </dgm:pt>
    <dgm:pt modelId="{47D7E866-6872-4133-B03C-0E996157627A}">
      <dgm:prSet phldrT="[Texto]" custT="1"/>
      <dgm:spPr>
        <a:solidFill>
          <a:srgbClr val="D7B395"/>
        </a:solidFill>
      </dgm:spPr>
      <dgm:t>
        <a:bodyPr/>
        <a:lstStyle/>
        <a:p>
          <a:r>
            <a:rPr lang="es-MX" sz="1100" dirty="0">
              <a:solidFill>
                <a:schemeClr val="tx1"/>
              </a:solidFill>
            </a:rPr>
            <a:t>Describir las situaciones intrínsecas a la Institución, bajo las cuales se pueden identificar sus fortalezas y debilidades para responder a los riesgos que sean identificados. </a:t>
          </a:r>
        </a:p>
      </dgm:t>
    </dgm:pt>
    <dgm:pt modelId="{8B81F70A-E90F-4BB9-8E85-8A4982E37343}" type="parTrans" cxnId="{9F566748-E40A-448D-A1D3-25451970FF68}">
      <dgm:prSet/>
      <dgm:spPr/>
      <dgm:t>
        <a:bodyPr/>
        <a:lstStyle/>
        <a:p>
          <a:endParaRPr lang="es-MX"/>
        </a:p>
      </dgm:t>
    </dgm:pt>
    <dgm:pt modelId="{1731BBE8-2BEB-46AC-B7DD-E3DC47385D46}" type="sibTrans" cxnId="{9F566748-E40A-448D-A1D3-25451970FF68}">
      <dgm:prSet/>
      <dgm:spPr/>
      <dgm:t>
        <a:bodyPr/>
        <a:lstStyle/>
        <a:p>
          <a:endParaRPr lang="es-MX"/>
        </a:p>
      </dgm:t>
    </dgm:pt>
    <dgm:pt modelId="{40889A30-7CB0-4E2A-830B-9CE7F45238F0}">
      <dgm:prSet phldrT="[Texto]" custT="1"/>
      <dgm:spPr>
        <a:solidFill>
          <a:srgbClr val="D9D39F"/>
        </a:solidFill>
      </dgm:spPr>
      <dgm:t>
        <a:bodyPr/>
        <a:lstStyle/>
        <a:p>
          <a:r>
            <a:rPr lang="es-MX" sz="1400" b="1" dirty="0">
              <a:solidFill>
                <a:schemeClr val="tx1"/>
              </a:solidFill>
            </a:rPr>
            <a:t>III.- Evaluación de Riesgos</a:t>
          </a:r>
        </a:p>
      </dgm:t>
    </dgm:pt>
    <dgm:pt modelId="{CC1F378A-1C93-4AD4-BD49-639245059050}" type="parTrans" cxnId="{2C8B5D14-1DE6-4631-93BB-8FF262119AE2}">
      <dgm:prSet/>
      <dgm:spPr/>
      <dgm:t>
        <a:bodyPr/>
        <a:lstStyle/>
        <a:p>
          <a:endParaRPr lang="es-MX"/>
        </a:p>
      </dgm:t>
    </dgm:pt>
    <dgm:pt modelId="{A5636795-ED6E-48DC-A1C5-04596653B4A3}" type="sibTrans" cxnId="{2C8B5D14-1DE6-4631-93BB-8FF262119AE2}">
      <dgm:prSet/>
      <dgm:spPr/>
      <dgm:t>
        <a:bodyPr/>
        <a:lstStyle/>
        <a:p>
          <a:endParaRPr lang="es-MX"/>
        </a:p>
      </dgm:t>
    </dgm:pt>
    <dgm:pt modelId="{71016BDE-88E8-4EC7-BE64-C0D3D8A59941}">
      <dgm:prSet phldrT="[Texto]" custT="1"/>
      <dgm:spPr>
        <a:solidFill>
          <a:srgbClr val="D9D39F"/>
        </a:solidFill>
      </dgm:spPr>
      <dgm:t>
        <a:bodyPr/>
        <a:lstStyle/>
        <a:p>
          <a:r>
            <a:rPr lang="es-MX" sz="1000" dirty="0">
              <a:solidFill>
                <a:schemeClr val="tx1"/>
              </a:solidFill>
            </a:rPr>
            <a:t>Identificación, Selección y Descripción de Riesgos.</a:t>
          </a:r>
        </a:p>
      </dgm:t>
    </dgm:pt>
    <dgm:pt modelId="{946332A2-D8C9-444C-8EE2-A2DDEE269048}" type="parTrans" cxnId="{83BB8E62-2422-41D9-987C-D3A13D3C88E7}">
      <dgm:prSet/>
      <dgm:spPr/>
      <dgm:t>
        <a:bodyPr/>
        <a:lstStyle/>
        <a:p>
          <a:endParaRPr lang="es-MX"/>
        </a:p>
      </dgm:t>
    </dgm:pt>
    <dgm:pt modelId="{4A530D2D-CC67-431D-B640-E02BD6D29915}" type="sibTrans" cxnId="{83BB8E62-2422-41D9-987C-D3A13D3C88E7}">
      <dgm:prSet/>
      <dgm:spPr/>
      <dgm:t>
        <a:bodyPr/>
        <a:lstStyle/>
        <a:p>
          <a:endParaRPr lang="es-MX"/>
        </a:p>
      </dgm:t>
    </dgm:pt>
    <dgm:pt modelId="{4221E99C-C5AE-4198-8B13-48B8EEA58954}">
      <dgm:prSet custT="1"/>
      <dgm:spPr>
        <a:solidFill>
          <a:srgbClr val="D58987"/>
        </a:solidFill>
      </dgm:spPr>
      <dgm:t>
        <a:bodyPr/>
        <a:lstStyle/>
        <a:p>
          <a:r>
            <a:rPr lang="es-MX" sz="1100" dirty="0">
              <a:solidFill>
                <a:schemeClr val="tx1"/>
              </a:solidFill>
            </a:rPr>
            <a:t>Definir bases y criterios, para la identificación de las causas y posibles efectos de los riesgos.</a:t>
          </a:r>
        </a:p>
      </dgm:t>
    </dgm:pt>
    <dgm:pt modelId="{7519EDF4-FEE5-46E8-872D-2291AB83ED28}" type="parTrans" cxnId="{89C6AED0-0414-4E09-B712-39BE6201B31B}">
      <dgm:prSet/>
      <dgm:spPr/>
      <dgm:t>
        <a:bodyPr/>
        <a:lstStyle/>
        <a:p>
          <a:endParaRPr lang="es-MX"/>
        </a:p>
      </dgm:t>
    </dgm:pt>
    <dgm:pt modelId="{7E0ED052-D5E1-44A3-9E5B-0A07A7106E6F}" type="sibTrans" cxnId="{89C6AED0-0414-4E09-B712-39BE6201B31B}">
      <dgm:prSet/>
      <dgm:spPr/>
      <dgm:t>
        <a:bodyPr/>
        <a:lstStyle/>
        <a:p>
          <a:endParaRPr lang="es-MX"/>
        </a:p>
      </dgm:t>
    </dgm:pt>
    <dgm:pt modelId="{8FF08041-6661-4685-97C1-F65DAA92707A}">
      <dgm:prSet custT="1"/>
      <dgm:spPr>
        <a:solidFill>
          <a:srgbClr val="D58987"/>
        </a:solidFill>
      </dgm:spPr>
      <dgm:t>
        <a:bodyPr/>
        <a:lstStyle/>
        <a:p>
          <a:r>
            <a:rPr lang="es-MX" sz="1100" dirty="0">
              <a:solidFill>
                <a:schemeClr val="tx1"/>
              </a:solidFill>
            </a:rPr>
            <a:t>Identificar los procesos susceptibles a riesgos de corrupción</a:t>
          </a:r>
        </a:p>
      </dgm:t>
    </dgm:pt>
    <dgm:pt modelId="{73C566D0-7C6F-41DD-82BA-C114AE3539BE}" type="parTrans" cxnId="{2B61DCE1-7232-472F-AA74-DAA2781D04D2}">
      <dgm:prSet/>
      <dgm:spPr/>
      <dgm:t>
        <a:bodyPr/>
        <a:lstStyle/>
        <a:p>
          <a:endParaRPr lang="es-MX"/>
        </a:p>
      </dgm:t>
    </dgm:pt>
    <dgm:pt modelId="{18574E9F-8642-401E-8F23-240501E040E6}" type="sibTrans" cxnId="{2B61DCE1-7232-472F-AA74-DAA2781D04D2}">
      <dgm:prSet/>
      <dgm:spPr/>
      <dgm:t>
        <a:bodyPr/>
        <a:lstStyle/>
        <a:p>
          <a:endParaRPr lang="es-MX"/>
        </a:p>
      </dgm:t>
    </dgm:pt>
    <dgm:pt modelId="{DCDD021F-C8FA-465E-9317-B43A9E552E9B}">
      <dgm:prSet custT="1"/>
      <dgm:spPr>
        <a:solidFill>
          <a:srgbClr val="D7B395"/>
        </a:solidFill>
      </dgm:spPr>
      <dgm:t>
        <a:bodyPr/>
        <a:lstStyle/>
        <a:p>
          <a:r>
            <a:rPr lang="es-MX" sz="1100" dirty="0">
              <a:solidFill>
                <a:schemeClr val="tx1"/>
              </a:solidFill>
            </a:rPr>
            <a:t>Identificar, seleccionar y agrupar los enunciados definidos como supuestos en los procesos de la Institución.</a:t>
          </a:r>
        </a:p>
      </dgm:t>
    </dgm:pt>
    <dgm:pt modelId="{35FB853B-7698-46AA-B7C6-327936FEFDAD}" type="parTrans" cxnId="{E850C580-E6B2-495E-85C9-D9071654C6E1}">
      <dgm:prSet/>
      <dgm:spPr/>
      <dgm:t>
        <a:bodyPr/>
        <a:lstStyle/>
        <a:p>
          <a:endParaRPr lang="es-MX"/>
        </a:p>
      </dgm:t>
    </dgm:pt>
    <dgm:pt modelId="{88BD0D52-8144-41AF-A35E-E427BADBCE19}" type="sibTrans" cxnId="{E850C580-E6B2-495E-85C9-D9071654C6E1}">
      <dgm:prSet/>
      <dgm:spPr/>
      <dgm:t>
        <a:bodyPr/>
        <a:lstStyle/>
        <a:p>
          <a:endParaRPr lang="es-MX"/>
        </a:p>
      </dgm:t>
    </dgm:pt>
    <dgm:pt modelId="{FBF95740-030B-40AC-AC41-1292880030D6}">
      <dgm:prSet custT="1"/>
      <dgm:spPr>
        <a:solidFill>
          <a:srgbClr val="D7B395"/>
        </a:solidFill>
      </dgm:spPr>
      <dgm:t>
        <a:bodyPr/>
        <a:lstStyle/>
        <a:p>
          <a:r>
            <a:rPr lang="es-MX" sz="1100" dirty="0">
              <a:solidFill>
                <a:schemeClr val="tx1"/>
              </a:solidFill>
            </a:rPr>
            <a:t>Describir el comportamiento histórico de los riesgos identificados en ejercicios anteriores.</a:t>
          </a:r>
        </a:p>
      </dgm:t>
    </dgm:pt>
    <dgm:pt modelId="{F75B3B07-F989-423C-B220-B54FF001617D}" type="parTrans" cxnId="{F34BC877-9C74-49A5-AFF6-DC7A70D5F60A}">
      <dgm:prSet/>
      <dgm:spPr/>
      <dgm:t>
        <a:bodyPr/>
        <a:lstStyle/>
        <a:p>
          <a:endParaRPr lang="es-MX"/>
        </a:p>
      </dgm:t>
    </dgm:pt>
    <dgm:pt modelId="{B1236A58-92C5-4583-AE76-303D8EFA4525}" type="sibTrans" cxnId="{F34BC877-9C74-49A5-AFF6-DC7A70D5F60A}">
      <dgm:prSet/>
      <dgm:spPr/>
      <dgm:t>
        <a:bodyPr/>
        <a:lstStyle/>
        <a:p>
          <a:endParaRPr lang="es-MX"/>
        </a:p>
      </dgm:t>
    </dgm:pt>
    <dgm:pt modelId="{4CC069C4-695A-4FA4-B913-1B1E194B4B56}">
      <dgm:prSet custT="1"/>
      <dgm:spPr>
        <a:solidFill>
          <a:srgbClr val="D9D39F"/>
        </a:solidFill>
      </dgm:spPr>
      <dgm:t>
        <a:bodyPr/>
        <a:lstStyle/>
        <a:p>
          <a:r>
            <a:rPr lang="es-MX" sz="1000" dirty="0">
              <a:solidFill>
                <a:schemeClr val="tx1"/>
              </a:solidFill>
            </a:rPr>
            <a:t>Nivel de Decisión del Riesgo.</a:t>
          </a:r>
        </a:p>
      </dgm:t>
    </dgm:pt>
    <dgm:pt modelId="{6EF12C50-CEFB-4947-9FED-2095AFAE10EB}" type="parTrans" cxnId="{EF2F43A6-FB92-4224-8B03-AE090FB23D80}">
      <dgm:prSet/>
      <dgm:spPr/>
      <dgm:t>
        <a:bodyPr/>
        <a:lstStyle/>
        <a:p>
          <a:endParaRPr lang="es-MX"/>
        </a:p>
      </dgm:t>
    </dgm:pt>
    <dgm:pt modelId="{5F82FCAA-24B4-4E79-BC96-62B43B0D295F}" type="sibTrans" cxnId="{EF2F43A6-FB92-4224-8B03-AE090FB23D80}">
      <dgm:prSet/>
      <dgm:spPr/>
      <dgm:t>
        <a:bodyPr/>
        <a:lstStyle/>
        <a:p>
          <a:endParaRPr lang="es-MX"/>
        </a:p>
      </dgm:t>
    </dgm:pt>
    <dgm:pt modelId="{03D58BD8-975C-4782-A378-3CA3A870FE5C}">
      <dgm:prSet custT="1"/>
      <dgm:spPr>
        <a:solidFill>
          <a:srgbClr val="D9D39F"/>
        </a:solidFill>
      </dgm:spPr>
      <dgm:t>
        <a:bodyPr/>
        <a:lstStyle/>
        <a:p>
          <a:r>
            <a:rPr lang="es-MX" sz="1000" dirty="0">
              <a:solidFill>
                <a:schemeClr val="tx1"/>
              </a:solidFill>
            </a:rPr>
            <a:t>Clasificación de los Riesgos.</a:t>
          </a:r>
        </a:p>
      </dgm:t>
    </dgm:pt>
    <dgm:pt modelId="{D80A8560-306A-4050-9A77-B6E93F9E3E5A}" type="parTrans" cxnId="{EA76DC62-95D0-4A2A-9855-9DB0FC5E9BDF}">
      <dgm:prSet/>
      <dgm:spPr/>
      <dgm:t>
        <a:bodyPr/>
        <a:lstStyle/>
        <a:p>
          <a:endParaRPr lang="es-MX"/>
        </a:p>
      </dgm:t>
    </dgm:pt>
    <dgm:pt modelId="{3EF90342-5BC1-4F43-93C4-855CE3DEF072}" type="sibTrans" cxnId="{EA76DC62-95D0-4A2A-9855-9DB0FC5E9BDF}">
      <dgm:prSet/>
      <dgm:spPr/>
      <dgm:t>
        <a:bodyPr/>
        <a:lstStyle/>
        <a:p>
          <a:endParaRPr lang="es-MX"/>
        </a:p>
      </dgm:t>
    </dgm:pt>
    <dgm:pt modelId="{104F88BD-FD05-475C-B7A4-A4942EFEEEF7}">
      <dgm:prSet custT="1"/>
      <dgm:spPr>
        <a:solidFill>
          <a:srgbClr val="D9D39F"/>
        </a:solidFill>
      </dgm:spPr>
      <dgm:t>
        <a:bodyPr/>
        <a:lstStyle/>
        <a:p>
          <a:r>
            <a:rPr lang="es-MX" sz="1000" dirty="0">
              <a:solidFill>
                <a:schemeClr val="tx1"/>
              </a:solidFill>
            </a:rPr>
            <a:t>Identificación de Factores de Riesgo.</a:t>
          </a:r>
        </a:p>
      </dgm:t>
    </dgm:pt>
    <dgm:pt modelId="{50B3DF96-7B34-46E0-AACC-2B3432A53CEA}" type="parTrans" cxnId="{A28CAA84-1BEF-4970-8469-9CC42A20C676}">
      <dgm:prSet/>
      <dgm:spPr/>
      <dgm:t>
        <a:bodyPr/>
        <a:lstStyle/>
        <a:p>
          <a:endParaRPr lang="es-MX"/>
        </a:p>
      </dgm:t>
    </dgm:pt>
    <dgm:pt modelId="{67725699-65D5-4431-B868-3C2B5C0F08B0}" type="sibTrans" cxnId="{A28CAA84-1BEF-4970-8469-9CC42A20C676}">
      <dgm:prSet/>
      <dgm:spPr/>
      <dgm:t>
        <a:bodyPr/>
        <a:lstStyle/>
        <a:p>
          <a:endParaRPr lang="es-MX"/>
        </a:p>
      </dgm:t>
    </dgm:pt>
    <dgm:pt modelId="{34FD277D-EAE3-4BDC-98B9-5144AD4C6EF8}">
      <dgm:prSet custT="1"/>
      <dgm:spPr>
        <a:solidFill>
          <a:srgbClr val="D9D39F"/>
        </a:solidFill>
      </dgm:spPr>
      <dgm:t>
        <a:bodyPr/>
        <a:lstStyle/>
        <a:p>
          <a:r>
            <a:rPr lang="es-MX" sz="1000" dirty="0">
              <a:solidFill>
                <a:schemeClr val="tx1"/>
              </a:solidFill>
            </a:rPr>
            <a:t>Tipo de Factor de Riesgo.</a:t>
          </a:r>
        </a:p>
      </dgm:t>
    </dgm:pt>
    <dgm:pt modelId="{F2D385C7-47E7-4208-897C-5E2E4CD39A8A}" type="parTrans" cxnId="{317A2757-970E-4220-B486-2E41283D8249}">
      <dgm:prSet/>
      <dgm:spPr/>
      <dgm:t>
        <a:bodyPr/>
        <a:lstStyle/>
        <a:p>
          <a:endParaRPr lang="es-MX"/>
        </a:p>
      </dgm:t>
    </dgm:pt>
    <dgm:pt modelId="{AA4F16A3-8A21-4DF7-BB9D-DCF1837F979D}" type="sibTrans" cxnId="{317A2757-970E-4220-B486-2E41283D8249}">
      <dgm:prSet/>
      <dgm:spPr/>
      <dgm:t>
        <a:bodyPr/>
        <a:lstStyle/>
        <a:p>
          <a:endParaRPr lang="es-MX"/>
        </a:p>
      </dgm:t>
    </dgm:pt>
    <dgm:pt modelId="{D547F793-3777-4D1A-99CC-2999502B25BB}">
      <dgm:prSet custT="1"/>
      <dgm:spPr>
        <a:solidFill>
          <a:srgbClr val="D9D39F"/>
        </a:solidFill>
      </dgm:spPr>
      <dgm:t>
        <a:bodyPr/>
        <a:lstStyle/>
        <a:p>
          <a:r>
            <a:rPr lang="es-MX" sz="1000" dirty="0">
              <a:solidFill>
                <a:schemeClr val="tx1"/>
              </a:solidFill>
            </a:rPr>
            <a:t>Identificación de los Posibles Efectos de los Riesgos.</a:t>
          </a:r>
        </a:p>
      </dgm:t>
    </dgm:pt>
    <dgm:pt modelId="{305141ED-F179-4E22-9EA7-D5B4CD6DF78F}" type="parTrans" cxnId="{BF6D22F4-7AB1-476C-A0C7-2F9AA1F87341}">
      <dgm:prSet/>
      <dgm:spPr/>
      <dgm:t>
        <a:bodyPr/>
        <a:lstStyle/>
        <a:p>
          <a:endParaRPr lang="es-MX"/>
        </a:p>
      </dgm:t>
    </dgm:pt>
    <dgm:pt modelId="{ADFD3FAF-9F67-402A-9D9B-396F60ECC148}" type="sibTrans" cxnId="{BF6D22F4-7AB1-476C-A0C7-2F9AA1F87341}">
      <dgm:prSet/>
      <dgm:spPr/>
      <dgm:t>
        <a:bodyPr/>
        <a:lstStyle/>
        <a:p>
          <a:endParaRPr lang="es-MX"/>
        </a:p>
      </dgm:t>
    </dgm:pt>
    <dgm:pt modelId="{87CB3E41-0EE9-4A46-91E2-B107017FB8F2}">
      <dgm:prSet custT="1"/>
      <dgm:spPr>
        <a:solidFill>
          <a:srgbClr val="D9D39F"/>
        </a:solidFill>
      </dgm:spPr>
      <dgm:t>
        <a:bodyPr/>
        <a:lstStyle/>
        <a:p>
          <a:r>
            <a:rPr lang="es-MX" sz="1000" dirty="0">
              <a:solidFill>
                <a:schemeClr val="tx1"/>
              </a:solidFill>
            </a:rPr>
            <a:t>Valoración del Grado de Impacto antes de la Evaluación de Controles (valoración inicial). </a:t>
          </a:r>
        </a:p>
      </dgm:t>
    </dgm:pt>
    <dgm:pt modelId="{902E98CE-941F-4A8B-AA4B-C10DCD32967C}" type="parTrans" cxnId="{027205D3-89FC-474F-8E02-97A17FDC3909}">
      <dgm:prSet/>
      <dgm:spPr/>
      <dgm:t>
        <a:bodyPr/>
        <a:lstStyle/>
        <a:p>
          <a:endParaRPr lang="es-MX"/>
        </a:p>
      </dgm:t>
    </dgm:pt>
    <dgm:pt modelId="{FD4346D8-EFC8-407F-9BC3-F9AF8B862D00}" type="sibTrans" cxnId="{027205D3-89FC-474F-8E02-97A17FDC3909}">
      <dgm:prSet/>
      <dgm:spPr/>
      <dgm:t>
        <a:bodyPr/>
        <a:lstStyle/>
        <a:p>
          <a:endParaRPr lang="es-MX"/>
        </a:p>
      </dgm:t>
    </dgm:pt>
    <dgm:pt modelId="{23677D88-201B-4C99-A297-F27C37D4F8D2}">
      <dgm:prSet custT="1"/>
      <dgm:spPr>
        <a:solidFill>
          <a:srgbClr val="D9D39F"/>
        </a:solidFill>
      </dgm:spPr>
      <dgm:t>
        <a:bodyPr/>
        <a:lstStyle/>
        <a:p>
          <a:r>
            <a:rPr lang="es-MX" sz="1000" dirty="0">
              <a:solidFill>
                <a:schemeClr val="tx1"/>
              </a:solidFill>
            </a:rPr>
            <a:t>Valoración de la Probabilidad de Ocurrencia antes de la Evaluación de controles (valoración inicial). </a:t>
          </a:r>
        </a:p>
      </dgm:t>
    </dgm:pt>
    <dgm:pt modelId="{6E5DE813-4817-4C94-A7FE-F0A2741407EB}" type="parTrans" cxnId="{93BB8A89-B162-4805-B4DD-3C2F7CAFE426}">
      <dgm:prSet/>
      <dgm:spPr/>
      <dgm:t>
        <a:bodyPr/>
        <a:lstStyle/>
        <a:p>
          <a:endParaRPr lang="es-MX"/>
        </a:p>
      </dgm:t>
    </dgm:pt>
    <dgm:pt modelId="{BDB52DEB-D43C-44D8-8128-AB07BDD86F81}" type="sibTrans" cxnId="{93BB8A89-B162-4805-B4DD-3C2F7CAFE426}">
      <dgm:prSet/>
      <dgm:spPr/>
      <dgm:t>
        <a:bodyPr/>
        <a:lstStyle/>
        <a:p>
          <a:endParaRPr lang="es-MX"/>
        </a:p>
      </dgm:t>
    </dgm:pt>
    <dgm:pt modelId="{931D7759-CFC7-46CF-B8DA-1A59B0EE9A0C}">
      <dgm:prSet phldrT="[Texto]" custT="1"/>
      <dgm:spPr>
        <a:solidFill>
          <a:srgbClr val="C2D69A"/>
        </a:solidFill>
      </dgm:spPr>
      <dgm:t>
        <a:bodyPr/>
        <a:lstStyle/>
        <a:p>
          <a:r>
            <a:rPr lang="es-MX" sz="1400" b="1" dirty="0">
              <a:solidFill>
                <a:schemeClr val="tx1"/>
              </a:solidFill>
            </a:rPr>
            <a:t>IV.- Evaluación de Controles</a:t>
          </a:r>
        </a:p>
      </dgm:t>
    </dgm:pt>
    <dgm:pt modelId="{68E1FF32-F6C6-4096-816B-EA52783B6C9F}" type="parTrans" cxnId="{A299AD11-B7C1-4F46-9E4A-8920AFCD5047}">
      <dgm:prSet/>
      <dgm:spPr/>
      <dgm:t>
        <a:bodyPr/>
        <a:lstStyle/>
        <a:p>
          <a:endParaRPr lang="es-MX"/>
        </a:p>
      </dgm:t>
    </dgm:pt>
    <dgm:pt modelId="{19D0D813-ECB5-4B9D-8058-605C522E315A}" type="sibTrans" cxnId="{A299AD11-B7C1-4F46-9E4A-8920AFCD5047}">
      <dgm:prSet/>
      <dgm:spPr/>
      <dgm:t>
        <a:bodyPr/>
        <a:lstStyle/>
        <a:p>
          <a:endParaRPr lang="es-MX"/>
        </a:p>
      </dgm:t>
    </dgm:pt>
    <dgm:pt modelId="{E5C011CC-BFF7-4DCE-8D58-3A67A654858B}">
      <dgm:prSet custT="1"/>
      <dgm:spPr>
        <a:solidFill>
          <a:srgbClr val="C2D69A"/>
        </a:solidFill>
      </dgm:spPr>
      <dgm:t>
        <a:bodyPr/>
        <a:lstStyle/>
        <a:p>
          <a:r>
            <a:rPr lang="es-MX" sz="1000" dirty="0">
              <a:solidFill>
                <a:schemeClr val="tx1"/>
              </a:solidFill>
            </a:rPr>
            <a:t>Describir los controles existentes para administrar los factores de riesgo</a:t>
          </a:r>
        </a:p>
      </dgm:t>
    </dgm:pt>
    <dgm:pt modelId="{79E54900-7490-43FC-B3AD-2AFA45984630}" type="parTrans" cxnId="{A388455D-1FF9-4BBF-9C45-DC8FF5C9F37A}">
      <dgm:prSet/>
      <dgm:spPr/>
      <dgm:t>
        <a:bodyPr/>
        <a:lstStyle/>
        <a:p>
          <a:endParaRPr lang="es-MX"/>
        </a:p>
      </dgm:t>
    </dgm:pt>
    <dgm:pt modelId="{203395A7-FA55-430A-93BC-D57D7EDC623E}" type="sibTrans" cxnId="{A388455D-1FF9-4BBF-9C45-DC8FF5C9F37A}">
      <dgm:prSet/>
      <dgm:spPr/>
      <dgm:t>
        <a:bodyPr/>
        <a:lstStyle/>
        <a:p>
          <a:endParaRPr lang="es-MX"/>
        </a:p>
      </dgm:t>
    </dgm:pt>
    <dgm:pt modelId="{F8FD0561-0B3C-49DD-98BF-EE87ED08C5C9}">
      <dgm:prSet custT="1"/>
      <dgm:spPr>
        <a:solidFill>
          <a:srgbClr val="C2D69A"/>
        </a:solidFill>
      </dgm:spPr>
      <dgm:t>
        <a:bodyPr/>
        <a:lstStyle/>
        <a:p>
          <a:r>
            <a:rPr lang="es-MX" sz="1000" dirty="0">
              <a:solidFill>
                <a:schemeClr val="tx1"/>
              </a:solidFill>
            </a:rPr>
            <a:t>Determinar el tipo de control: preventivo, correctivo y/o detectivo. </a:t>
          </a:r>
        </a:p>
      </dgm:t>
    </dgm:pt>
    <dgm:pt modelId="{9D78C048-1490-4CBC-A44B-650ECACC8E07}" type="parTrans" cxnId="{9174B931-9C5E-4C85-96DB-7F3211F27258}">
      <dgm:prSet/>
      <dgm:spPr/>
      <dgm:t>
        <a:bodyPr/>
        <a:lstStyle/>
        <a:p>
          <a:endParaRPr lang="es-MX"/>
        </a:p>
      </dgm:t>
    </dgm:pt>
    <dgm:pt modelId="{B29816BD-5FAF-49BE-ADD7-E5DC1148686D}" type="sibTrans" cxnId="{9174B931-9C5E-4C85-96DB-7F3211F27258}">
      <dgm:prSet/>
      <dgm:spPr/>
      <dgm:t>
        <a:bodyPr/>
        <a:lstStyle/>
        <a:p>
          <a:endParaRPr lang="es-MX"/>
        </a:p>
      </dgm:t>
    </dgm:pt>
    <dgm:pt modelId="{640E6446-2F12-4848-8925-896C867F67DF}">
      <dgm:prSet phldrT="[Texto]" custT="1"/>
      <dgm:spPr>
        <a:solidFill>
          <a:srgbClr val="C2D69A"/>
        </a:solidFill>
      </dgm:spPr>
      <dgm:t>
        <a:bodyPr/>
        <a:lstStyle/>
        <a:p>
          <a:r>
            <a:rPr lang="es-MX" sz="1000" dirty="0">
              <a:solidFill>
                <a:schemeClr val="tx1"/>
              </a:solidFill>
            </a:rPr>
            <a:t>Comprobar la existencia o no de controles para cada uno de los factores de riesgo.</a:t>
          </a:r>
        </a:p>
      </dgm:t>
    </dgm:pt>
    <dgm:pt modelId="{05C98863-E11F-479F-919C-41FC6E761EAD}" type="sibTrans" cxnId="{AD6878EC-C651-43CD-923A-E23B6CFF4747}">
      <dgm:prSet/>
      <dgm:spPr/>
      <dgm:t>
        <a:bodyPr/>
        <a:lstStyle/>
        <a:p>
          <a:endParaRPr lang="es-MX"/>
        </a:p>
      </dgm:t>
    </dgm:pt>
    <dgm:pt modelId="{7A3C243E-B179-42F4-95E6-EA9B39945799}" type="parTrans" cxnId="{AD6878EC-C651-43CD-923A-E23B6CFF4747}">
      <dgm:prSet/>
      <dgm:spPr/>
      <dgm:t>
        <a:bodyPr/>
        <a:lstStyle/>
        <a:p>
          <a:endParaRPr lang="es-MX"/>
        </a:p>
      </dgm:t>
    </dgm:pt>
    <dgm:pt modelId="{B08BF16B-BFAD-4888-A955-2E3C6D9E7D78}" type="pres">
      <dgm:prSet presAssocID="{5B4F74E9-836C-46DC-A7B9-39ACE1A0CF5E}" presName="linear" presStyleCnt="0">
        <dgm:presLayoutVars>
          <dgm:dir/>
          <dgm:resizeHandles val="exact"/>
        </dgm:presLayoutVars>
      </dgm:prSet>
      <dgm:spPr/>
    </dgm:pt>
    <dgm:pt modelId="{58A20235-51C6-4774-A15A-A55CF4AE07A6}" type="pres">
      <dgm:prSet presAssocID="{6CC16F01-22AE-4CDA-A8A9-5F04F76AE759}" presName="comp" presStyleCnt="0"/>
      <dgm:spPr/>
    </dgm:pt>
    <dgm:pt modelId="{951F8A0D-29C3-47AE-8F82-6EA2D175641C}" type="pres">
      <dgm:prSet presAssocID="{6CC16F01-22AE-4CDA-A8A9-5F04F76AE759}" presName="box" presStyleLbl="node1" presStyleIdx="0" presStyleCnt="4" custScaleY="113671" custLinFactNeighborX="46068" custLinFactNeighborY="5750"/>
      <dgm:spPr/>
    </dgm:pt>
    <dgm:pt modelId="{129C65F0-1C57-4BD0-B956-02F091576761}" type="pres">
      <dgm:prSet presAssocID="{6CC16F01-22AE-4CDA-A8A9-5F04F76AE759}"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1560A7A4-567B-47D4-9AFE-78AB23D4B32C}" type="pres">
      <dgm:prSet presAssocID="{6CC16F01-22AE-4CDA-A8A9-5F04F76AE759}" presName="text" presStyleLbl="node1" presStyleIdx="0" presStyleCnt="4">
        <dgm:presLayoutVars>
          <dgm:bulletEnabled val="1"/>
        </dgm:presLayoutVars>
      </dgm:prSet>
      <dgm:spPr/>
    </dgm:pt>
    <dgm:pt modelId="{ADF7DFB6-D9FB-470E-AB45-9B64F19A4C7F}" type="pres">
      <dgm:prSet presAssocID="{9227FBFB-4BE2-4BE4-B3FB-7463F6A55D91}" presName="spacer" presStyleCnt="0"/>
      <dgm:spPr/>
    </dgm:pt>
    <dgm:pt modelId="{7B584ADB-E210-4F4F-AF34-60B1DD2E7C02}" type="pres">
      <dgm:prSet presAssocID="{F1FF0CF6-AD24-4BB9-ABAD-1FF16FB369CC}" presName="comp" presStyleCnt="0"/>
      <dgm:spPr/>
    </dgm:pt>
    <dgm:pt modelId="{E39CD11F-9105-46FB-9D22-0295D6E38DA5}" type="pres">
      <dgm:prSet presAssocID="{F1FF0CF6-AD24-4BB9-ABAD-1FF16FB369CC}" presName="box" presStyleLbl="node1" presStyleIdx="1" presStyleCnt="4" custScaleY="137574"/>
      <dgm:spPr/>
    </dgm:pt>
    <dgm:pt modelId="{C61AAD26-C90F-45E3-B33A-789E710EAE8B}" type="pres">
      <dgm:prSet presAssocID="{F1FF0CF6-AD24-4BB9-ABAD-1FF16FB369CC}" presName="img" presStyleLbl="fgImgPlace1" presStyleIdx="1" presStyleCnt="4" custScaleY="11377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4B87AAB5-6FC7-44C3-B1E5-3E344D83747F}" type="pres">
      <dgm:prSet presAssocID="{F1FF0CF6-AD24-4BB9-ABAD-1FF16FB369CC}" presName="text" presStyleLbl="node1" presStyleIdx="1" presStyleCnt="4">
        <dgm:presLayoutVars>
          <dgm:bulletEnabled val="1"/>
        </dgm:presLayoutVars>
      </dgm:prSet>
      <dgm:spPr/>
    </dgm:pt>
    <dgm:pt modelId="{2C1D8F43-62DD-4C7B-9C81-6C4256559F49}" type="pres">
      <dgm:prSet presAssocID="{1D3735C4-B919-4528-BC67-F381D3CD0448}" presName="spacer" presStyleCnt="0"/>
      <dgm:spPr/>
    </dgm:pt>
    <dgm:pt modelId="{4C2C2270-1355-4802-879F-10DCAF33763E}" type="pres">
      <dgm:prSet presAssocID="{40889A30-7CB0-4E2A-830B-9CE7F45238F0}" presName="comp" presStyleCnt="0"/>
      <dgm:spPr/>
    </dgm:pt>
    <dgm:pt modelId="{5C4DD9DE-59D8-4A89-AEB5-E4A04E155FE0}" type="pres">
      <dgm:prSet presAssocID="{40889A30-7CB0-4E2A-830B-9CE7F45238F0}" presName="box" presStyleLbl="node1" presStyleIdx="2" presStyleCnt="4" custScaleY="172857"/>
      <dgm:spPr/>
    </dgm:pt>
    <dgm:pt modelId="{1CA443CC-DB79-4E2A-A757-2D11FA113CAE}" type="pres">
      <dgm:prSet presAssocID="{40889A30-7CB0-4E2A-830B-9CE7F45238F0}" presName="img" presStyleLbl="fgImgPlace1" presStyleIdx="2" presStyleCnt="4" custScaleY="115376"/>
      <dgm:spPr>
        <a:blipFill>
          <a:blip xmlns:r="http://schemas.openxmlformats.org/officeDocument/2006/relationships" r:embed="rId3">
            <a:extLst>
              <a:ext uri="{28A0092B-C50C-407E-A947-70E740481C1C}">
                <a14:useLocalDpi xmlns:a14="http://schemas.microsoft.com/office/drawing/2010/main" val="0"/>
              </a:ext>
            </a:extLst>
          </a:blip>
          <a:srcRect/>
          <a:stretch>
            <a:fillRect t="-57000" b="-57000"/>
          </a:stretch>
        </a:blipFill>
      </dgm:spPr>
    </dgm:pt>
    <dgm:pt modelId="{7DCBE2AC-5FF3-4CD1-B9D8-B7F1F031ACB1}" type="pres">
      <dgm:prSet presAssocID="{40889A30-7CB0-4E2A-830B-9CE7F45238F0}" presName="text" presStyleLbl="node1" presStyleIdx="2" presStyleCnt="4">
        <dgm:presLayoutVars>
          <dgm:bulletEnabled val="1"/>
        </dgm:presLayoutVars>
      </dgm:prSet>
      <dgm:spPr/>
    </dgm:pt>
    <dgm:pt modelId="{F77020AD-D580-4DF8-8813-841C9D0903A6}" type="pres">
      <dgm:prSet presAssocID="{A5636795-ED6E-48DC-A1C5-04596653B4A3}" presName="spacer" presStyleCnt="0"/>
      <dgm:spPr/>
    </dgm:pt>
    <dgm:pt modelId="{E68609A4-1343-456B-A3E1-08A2FE85B736}" type="pres">
      <dgm:prSet presAssocID="{931D7759-CFC7-46CF-B8DA-1A59B0EE9A0C}" presName="comp" presStyleCnt="0"/>
      <dgm:spPr/>
    </dgm:pt>
    <dgm:pt modelId="{13A58BC9-71BD-415C-AF54-9A871B2C1CBE}" type="pres">
      <dgm:prSet presAssocID="{931D7759-CFC7-46CF-B8DA-1A59B0EE9A0C}" presName="box" presStyleLbl="node1" presStyleIdx="3" presStyleCnt="4" custScaleY="115053" custLinFactNeighborY="1852"/>
      <dgm:spPr/>
    </dgm:pt>
    <dgm:pt modelId="{42C7BCB9-0E39-43A2-9C83-E3ED8F946EF8}" type="pres">
      <dgm:prSet presAssocID="{931D7759-CFC7-46CF-B8DA-1A59B0EE9A0C}"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 modelId="{DEBBC43E-8A0E-4462-A23C-728221D7CDA1}" type="pres">
      <dgm:prSet presAssocID="{931D7759-CFC7-46CF-B8DA-1A59B0EE9A0C}" presName="text" presStyleLbl="node1" presStyleIdx="3" presStyleCnt="4">
        <dgm:presLayoutVars>
          <dgm:bulletEnabled val="1"/>
        </dgm:presLayoutVars>
      </dgm:prSet>
      <dgm:spPr/>
    </dgm:pt>
  </dgm:ptLst>
  <dgm:cxnLst>
    <dgm:cxn modelId="{50648601-6092-45C4-96A6-6E212B2EAE68}" type="presOf" srcId="{D547F793-3777-4D1A-99CC-2999502B25BB}" destId="{5C4DD9DE-59D8-4A89-AEB5-E4A04E155FE0}" srcOrd="0" destOrd="6" presId="urn:microsoft.com/office/officeart/2005/8/layout/vList4"/>
    <dgm:cxn modelId="{94937005-E09C-45C7-9E57-680CA8E63055}" type="presOf" srcId="{8291FFDB-E8F3-445D-9376-C874F6800E66}" destId="{1560A7A4-567B-47D4-9AFE-78AB23D4B32C}" srcOrd="1" destOrd="1" presId="urn:microsoft.com/office/officeart/2005/8/layout/vList4"/>
    <dgm:cxn modelId="{DAD84906-D2C9-4DF0-96A5-B67DC50C63B0}" type="presOf" srcId="{640E6446-2F12-4848-8925-896C867F67DF}" destId="{13A58BC9-71BD-415C-AF54-9A871B2C1CBE}" srcOrd="0" destOrd="1" presId="urn:microsoft.com/office/officeart/2005/8/layout/vList4"/>
    <dgm:cxn modelId="{D9AC3E07-1364-4DEF-9295-02B4252841F2}" type="presOf" srcId="{87CB3E41-0EE9-4A46-91E2-B107017FB8F2}" destId="{5C4DD9DE-59D8-4A89-AEB5-E4A04E155FE0}" srcOrd="0" destOrd="7" presId="urn:microsoft.com/office/officeart/2005/8/layout/vList4"/>
    <dgm:cxn modelId="{5C698A07-C581-4F10-AC6B-A7BA27E0D135}" type="presOf" srcId="{03D58BD8-975C-4782-A378-3CA3A870FE5C}" destId="{7DCBE2AC-5FF3-4CD1-B9D8-B7F1F031ACB1}" srcOrd="1" destOrd="3" presId="urn:microsoft.com/office/officeart/2005/8/layout/vList4"/>
    <dgm:cxn modelId="{C005430F-208F-4A09-9CFE-083A46C46293}" type="presOf" srcId="{104F88BD-FD05-475C-B7A4-A4942EFEEEF7}" destId="{7DCBE2AC-5FF3-4CD1-B9D8-B7F1F031ACB1}" srcOrd="1" destOrd="4" presId="urn:microsoft.com/office/officeart/2005/8/layout/vList4"/>
    <dgm:cxn modelId="{F6D75E10-2BBA-4EF3-B70F-E280D04BD887}" type="presOf" srcId="{DCDD021F-C8FA-465E-9317-B43A9E552E9B}" destId="{E39CD11F-9105-46FB-9D22-0295D6E38DA5}" srcOrd="0" destOrd="2" presId="urn:microsoft.com/office/officeart/2005/8/layout/vList4"/>
    <dgm:cxn modelId="{F5250F11-6AF5-43C0-836B-0F134FCC1AE5}" type="presOf" srcId="{71016BDE-88E8-4EC7-BE64-C0D3D8A59941}" destId="{7DCBE2AC-5FF3-4CD1-B9D8-B7F1F031ACB1}" srcOrd="1" destOrd="1" presId="urn:microsoft.com/office/officeart/2005/8/layout/vList4"/>
    <dgm:cxn modelId="{A299AD11-B7C1-4F46-9E4A-8920AFCD5047}" srcId="{5B4F74E9-836C-46DC-A7B9-39ACE1A0CF5E}" destId="{931D7759-CFC7-46CF-B8DA-1A59B0EE9A0C}" srcOrd="3" destOrd="0" parTransId="{68E1FF32-F6C6-4096-816B-EA52783B6C9F}" sibTransId="{19D0D813-ECB5-4B9D-8058-605C522E315A}"/>
    <dgm:cxn modelId="{6BE4FC11-ADFA-4518-A164-4207C2F7C638}" type="presOf" srcId="{8291FFDB-E8F3-445D-9376-C874F6800E66}" destId="{951F8A0D-29C3-47AE-8F82-6EA2D175641C}" srcOrd="0" destOrd="1" presId="urn:microsoft.com/office/officeart/2005/8/layout/vList4"/>
    <dgm:cxn modelId="{2C8B5D14-1DE6-4631-93BB-8FF262119AE2}" srcId="{5B4F74E9-836C-46DC-A7B9-39ACE1A0CF5E}" destId="{40889A30-7CB0-4E2A-830B-9CE7F45238F0}" srcOrd="2" destOrd="0" parTransId="{CC1F378A-1C93-4AD4-BD49-639245059050}" sibTransId="{A5636795-ED6E-48DC-A1C5-04596653B4A3}"/>
    <dgm:cxn modelId="{FB186627-FBF8-4281-A0A1-F8644F67A1DE}" type="presOf" srcId="{4221E99C-C5AE-4198-8B13-48B8EEA58954}" destId="{951F8A0D-29C3-47AE-8F82-6EA2D175641C}" srcOrd="0" destOrd="2" presId="urn:microsoft.com/office/officeart/2005/8/layout/vList4"/>
    <dgm:cxn modelId="{9174B931-9C5E-4C85-96DB-7F3211F27258}" srcId="{931D7759-CFC7-46CF-B8DA-1A59B0EE9A0C}" destId="{F8FD0561-0B3C-49DD-98BF-EE87ED08C5C9}" srcOrd="2" destOrd="0" parTransId="{9D78C048-1490-4CBC-A44B-650ECACC8E07}" sibTransId="{B29816BD-5FAF-49BE-ADD7-E5DC1148686D}"/>
    <dgm:cxn modelId="{98AC8F38-1F56-4891-B7EE-3C1ABC1D6298}" type="presOf" srcId="{40889A30-7CB0-4E2A-830B-9CE7F45238F0}" destId="{7DCBE2AC-5FF3-4CD1-B9D8-B7F1F031ACB1}" srcOrd="1" destOrd="0" presId="urn:microsoft.com/office/officeart/2005/8/layout/vList4"/>
    <dgm:cxn modelId="{62EC323E-29C0-4CB0-8E1E-3B96562495AD}" srcId="{5B4F74E9-836C-46DC-A7B9-39ACE1A0CF5E}" destId="{F1FF0CF6-AD24-4BB9-ABAD-1FF16FB369CC}" srcOrd="1" destOrd="0" parTransId="{0CF2754E-0936-4728-8492-1C700B57FE48}" sibTransId="{1D3735C4-B919-4528-BC67-F381D3CD0448}"/>
    <dgm:cxn modelId="{2BC6AB3E-06C2-4662-897D-83F0CFF7D654}" type="presOf" srcId="{FBF95740-030B-40AC-AC41-1292880030D6}" destId="{E39CD11F-9105-46FB-9D22-0295D6E38DA5}" srcOrd="0" destOrd="3" presId="urn:microsoft.com/office/officeart/2005/8/layout/vList4"/>
    <dgm:cxn modelId="{53538740-663B-4468-AF61-27FA3CFC5AB4}" type="presOf" srcId="{34FD277D-EAE3-4BDC-98B9-5144AD4C6EF8}" destId="{5C4DD9DE-59D8-4A89-AEB5-E4A04E155FE0}" srcOrd="0" destOrd="5" presId="urn:microsoft.com/office/officeart/2005/8/layout/vList4"/>
    <dgm:cxn modelId="{C7E8925B-D3D6-4058-9785-E84965E77F48}" type="presOf" srcId="{E5C011CC-BFF7-4DCE-8D58-3A67A654858B}" destId="{13A58BC9-71BD-415C-AF54-9A871B2C1CBE}" srcOrd="0" destOrd="2" presId="urn:microsoft.com/office/officeart/2005/8/layout/vList4"/>
    <dgm:cxn modelId="{A388455D-1FF9-4BBF-9C45-DC8FF5C9F37A}" srcId="{931D7759-CFC7-46CF-B8DA-1A59B0EE9A0C}" destId="{E5C011CC-BFF7-4DCE-8D58-3A67A654858B}" srcOrd="1" destOrd="0" parTransId="{79E54900-7490-43FC-B3AD-2AFA45984630}" sibTransId="{203395A7-FA55-430A-93BC-D57D7EDC623E}"/>
    <dgm:cxn modelId="{5939F361-CEE2-4FAB-97FE-D4EF142896A1}" type="presOf" srcId="{47D7E866-6872-4133-B03C-0E996157627A}" destId="{4B87AAB5-6FC7-44C3-B1E5-3E344D83747F}" srcOrd="1" destOrd="1" presId="urn:microsoft.com/office/officeart/2005/8/layout/vList4"/>
    <dgm:cxn modelId="{83BB8E62-2422-41D9-987C-D3A13D3C88E7}" srcId="{40889A30-7CB0-4E2A-830B-9CE7F45238F0}" destId="{71016BDE-88E8-4EC7-BE64-C0D3D8A59941}" srcOrd="0" destOrd="0" parTransId="{946332A2-D8C9-444C-8EE2-A2DDEE269048}" sibTransId="{4A530D2D-CC67-431D-B640-E02BD6D29915}"/>
    <dgm:cxn modelId="{EA76DC62-95D0-4A2A-9855-9DB0FC5E9BDF}" srcId="{40889A30-7CB0-4E2A-830B-9CE7F45238F0}" destId="{03D58BD8-975C-4782-A378-3CA3A870FE5C}" srcOrd="2" destOrd="0" parTransId="{D80A8560-306A-4050-9A77-B6E93F9E3E5A}" sibTransId="{3EF90342-5BC1-4F43-93C4-855CE3DEF072}"/>
    <dgm:cxn modelId="{E9B03365-53C4-408B-8E57-6497ED3A86B2}" type="presOf" srcId="{E5C011CC-BFF7-4DCE-8D58-3A67A654858B}" destId="{DEBBC43E-8A0E-4462-A23C-728221D7CDA1}" srcOrd="1" destOrd="2" presId="urn:microsoft.com/office/officeart/2005/8/layout/vList4"/>
    <dgm:cxn modelId="{9F566748-E40A-448D-A1D3-25451970FF68}" srcId="{F1FF0CF6-AD24-4BB9-ABAD-1FF16FB369CC}" destId="{47D7E866-6872-4133-B03C-0E996157627A}" srcOrd="0" destOrd="0" parTransId="{8B81F70A-E90F-4BB9-8E85-8A4982E37343}" sibTransId="{1731BBE8-2BEB-46AC-B7DD-E3DC47385D46}"/>
    <dgm:cxn modelId="{B3E1F269-B2CC-43DC-804A-E0DC5D0A4425}" type="presOf" srcId="{47D7E866-6872-4133-B03C-0E996157627A}" destId="{E39CD11F-9105-46FB-9D22-0295D6E38DA5}" srcOrd="0" destOrd="1" presId="urn:microsoft.com/office/officeart/2005/8/layout/vList4"/>
    <dgm:cxn modelId="{6ABB6D6A-34EF-43AC-AD73-E0C8C33ED33E}" type="presOf" srcId="{F1FF0CF6-AD24-4BB9-ABAD-1FF16FB369CC}" destId="{E39CD11F-9105-46FB-9D22-0295D6E38DA5}" srcOrd="0" destOrd="0" presId="urn:microsoft.com/office/officeart/2005/8/layout/vList4"/>
    <dgm:cxn modelId="{161C896C-9DDE-4AF1-82D8-F1A74E0609A5}" type="presOf" srcId="{71016BDE-88E8-4EC7-BE64-C0D3D8A59941}" destId="{5C4DD9DE-59D8-4A89-AEB5-E4A04E155FE0}" srcOrd="0" destOrd="1" presId="urn:microsoft.com/office/officeart/2005/8/layout/vList4"/>
    <dgm:cxn modelId="{C9E5BA4E-8D3D-408C-A5CA-BDAC2810F5DB}" type="presOf" srcId="{D547F793-3777-4D1A-99CC-2999502B25BB}" destId="{7DCBE2AC-5FF3-4CD1-B9D8-B7F1F031ACB1}" srcOrd="1" destOrd="6" presId="urn:microsoft.com/office/officeart/2005/8/layout/vList4"/>
    <dgm:cxn modelId="{41AD8671-440F-428C-94CC-8F5DD440BC6F}" srcId="{6CC16F01-22AE-4CDA-A8A9-5F04F76AE759}" destId="{8291FFDB-E8F3-445D-9376-C874F6800E66}" srcOrd="0" destOrd="0" parTransId="{7A3C6234-D696-49FF-B1D4-70D400CF81B2}" sibTransId="{CB731454-A9F9-4CB1-8F1A-5C86D232B41E}"/>
    <dgm:cxn modelId="{356E8951-D5F2-4F97-8FFF-157EFC25AAE3}" type="presOf" srcId="{5B4F74E9-836C-46DC-A7B9-39ACE1A0CF5E}" destId="{B08BF16B-BFAD-4888-A955-2E3C6D9E7D78}" srcOrd="0" destOrd="0" presId="urn:microsoft.com/office/officeart/2005/8/layout/vList4"/>
    <dgm:cxn modelId="{9CAB5D55-EA87-48B7-ABE5-1F8E71EC033B}" type="presOf" srcId="{931D7759-CFC7-46CF-B8DA-1A59B0EE9A0C}" destId="{13A58BC9-71BD-415C-AF54-9A871B2C1CBE}" srcOrd="0" destOrd="0" presId="urn:microsoft.com/office/officeart/2005/8/layout/vList4"/>
    <dgm:cxn modelId="{317A2757-970E-4220-B486-2E41283D8249}" srcId="{40889A30-7CB0-4E2A-830B-9CE7F45238F0}" destId="{34FD277D-EAE3-4BDC-98B9-5144AD4C6EF8}" srcOrd="4" destOrd="0" parTransId="{F2D385C7-47E7-4208-897C-5E2E4CD39A8A}" sibTransId="{AA4F16A3-8A21-4DF7-BB9D-DCF1837F979D}"/>
    <dgm:cxn modelId="{728D9977-EDA0-4ED8-8367-B94F2681F8CB}" type="presOf" srcId="{F1FF0CF6-AD24-4BB9-ABAD-1FF16FB369CC}" destId="{4B87AAB5-6FC7-44C3-B1E5-3E344D83747F}" srcOrd="1" destOrd="0" presId="urn:microsoft.com/office/officeart/2005/8/layout/vList4"/>
    <dgm:cxn modelId="{F34BC877-9C74-49A5-AFF6-DC7A70D5F60A}" srcId="{F1FF0CF6-AD24-4BB9-ABAD-1FF16FB369CC}" destId="{FBF95740-030B-40AC-AC41-1292880030D6}" srcOrd="2" destOrd="0" parTransId="{F75B3B07-F989-423C-B220-B54FF001617D}" sibTransId="{B1236A58-92C5-4583-AE76-303D8EFA4525}"/>
    <dgm:cxn modelId="{4689D358-49FD-4F42-885E-FAD5B4392D50}" type="presOf" srcId="{4CC069C4-695A-4FA4-B913-1B1E194B4B56}" destId="{7DCBE2AC-5FF3-4CD1-B9D8-B7F1F031ACB1}" srcOrd="1" destOrd="2" presId="urn:microsoft.com/office/officeart/2005/8/layout/vList4"/>
    <dgm:cxn modelId="{6C05067C-057C-4AB3-8BA9-6115DCEA8293}" type="presOf" srcId="{8FF08041-6661-4685-97C1-F65DAA92707A}" destId="{1560A7A4-567B-47D4-9AFE-78AB23D4B32C}" srcOrd="1" destOrd="3" presId="urn:microsoft.com/office/officeart/2005/8/layout/vList4"/>
    <dgm:cxn modelId="{E850C580-E6B2-495E-85C9-D9071654C6E1}" srcId="{F1FF0CF6-AD24-4BB9-ABAD-1FF16FB369CC}" destId="{DCDD021F-C8FA-465E-9317-B43A9E552E9B}" srcOrd="1" destOrd="0" parTransId="{35FB853B-7698-46AA-B7C6-327936FEFDAD}" sibTransId="{88BD0D52-8144-41AF-A35E-E427BADBCE19}"/>
    <dgm:cxn modelId="{A28CAA84-1BEF-4970-8469-9CC42A20C676}" srcId="{40889A30-7CB0-4E2A-830B-9CE7F45238F0}" destId="{104F88BD-FD05-475C-B7A4-A4942EFEEEF7}" srcOrd="3" destOrd="0" parTransId="{50B3DF96-7B34-46E0-AACC-2B3432A53CEA}" sibTransId="{67725699-65D5-4431-B868-3C2B5C0F08B0}"/>
    <dgm:cxn modelId="{BC243F85-467D-44F6-855A-ED3B7D78BCD8}" type="presOf" srcId="{DCDD021F-C8FA-465E-9317-B43A9E552E9B}" destId="{4B87AAB5-6FC7-44C3-B1E5-3E344D83747F}" srcOrd="1" destOrd="2" presId="urn:microsoft.com/office/officeart/2005/8/layout/vList4"/>
    <dgm:cxn modelId="{93BB8A89-B162-4805-B4DD-3C2F7CAFE426}" srcId="{40889A30-7CB0-4E2A-830B-9CE7F45238F0}" destId="{23677D88-201B-4C99-A297-F27C37D4F8D2}" srcOrd="7" destOrd="0" parTransId="{6E5DE813-4817-4C94-A7FE-F0A2741407EB}" sibTransId="{BDB52DEB-D43C-44D8-8128-AB07BDD86F81}"/>
    <dgm:cxn modelId="{D3E50898-3420-4E6B-9487-83965A57B7CF}" type="presOf" srcId="{6CC16F01-22AE-4CDA-A8A9-5F04F76AE759}" destId="{951F8A0D-29C3-47AE-8F82-6EA2D175641C}" srcOrd="0" destOrd="0" presId="urn:microsoft.com/office/officeart/2005/8/layout/vList4"/>
    <dgm:cxn modelId="{7C306498-21EF-4E6A-8F99-EAE7CEC26BBD}" type="presOf" srcId="{FBF95740-030B-40AC-AC41-1292880030D6}" destId="{4B87AAB5-6FC7-44C3-B1E5-3E344D83747F}" srcOrd="1" destOrd="3" presId="urn:microsoft.com/office/officeart/2005/8/layout/vList4"/>
    <dgm:cxn modelId="{EF2F43A6-FB92-4224-8B03-AE090FB23D80}" srcId="{40889A30-7CB0-4E2A-830B-9CE7F45238F0}" destId="{4CC069C4-695A-4FA4-B913-1B1E194B4B56}" srcOrd="1" destOrd="0" parTransId="{6EF12C50-CEFB-4947-9FED-2095AFAE10EB}" sibTransId="{5F82FCAA-24B4-4E79-BC96-62B43B0D295F}"/>
    <dgm:cxn modelId="{927BAAA9-0CD5-4635-A77D-D081A6AD4DCB}" type="presOf" srcId="{F8FD0561-0B3C-49DD-98BF-EE87ED08C5C9}" destId="{13A58BC9-71BD-415C-AF54-9A871B2C1CBE}" srcOrd="0" destOrd="3" presId="urn:microsoft.com/office/officeart/2005/8/layout/vList4"/>
    <dgm:cxn modelId="{9D9DDCAA-FFEF-4819-B0E7-1322C5E422F5}" type="presOf" srcId="{40889A30-7CB0-4E2A-830B-9CE7F45238F0}" destId="{5C4DD9DE-59D8-4A89-AEB5-E4A04E155FE0}" srcOrd="0" destOrd="0" presId="urn:microsoft.com/office/officeart/2005/8/layout/vList4"/>
    <dgm:cxn modelId="{F20F7CAB-0DEF-494F-8B4F-BB64B3009B05}" type="presOf" srcId="{34FD277D-EAE3-4BDC-98B9-5144AD4C6EF8}" destId="{7DCBE2AC-5FF3-4CD1-B9D8-B7F1F031ACB1}" srcOrd="1" destOrd="5" presId="urn:microsoft.com/office/officeart/2005/8/layout/vList4"/>
    <dgm:cxn modelId="{31AFEFB1-34EB-4BDD-B08F-08738DE4FA51}" type="presOf" srcId="{8FF08041-6661-4685-97C1-F65DAA92707A}" destId="{951F8A0D-29C3-47AE-8F82-6EA2D175641C}" srcOrd="0" destOrd="3" presId="urn:microsoft.com/office/officeart/2005/8/layout/vList4"/>
    <dgm:cxn modelId="{433461BD-A8DC-43EB-9E2E-52623476898B}" type="presOf" srcId="{931D7759-CFC7-46CF-B8DA-1A59B0EE9A0C}" destId="{DEBBC43E-8A0E-4462-A23C-728221D7CDA1}" srcOrd="1" destOrd="0" presId="urn:microsoft.com/office/officeart/2005/8/layout/vList4"/>
    <dgm:cxn modelId="{03495FC2-6556-4C9F-A2A7-4EB3F5294032}" type="presOf" srcId="{6CC16F01-22AE-4CDA-A8A9-5F04F76AE759}" destId="{1560A7A4-567B-47D4-9AFE-78AB23D4B32C}" srcOrd="1" destOrd="0" presId="urn:microsoft.com/office/officeart/2005/8/layout/vList4"/>
    <dgm:cxn modelId="{89C6AED0-0414-4E09-B712-39BE6201B31B}" srcId="{6CC16F01-22AE-4CDA-A8A9-5F04F76AE759}" destId="{4221E99C-C5AE-4198-8B13-48B8EEA58954}" srcOrd="1" destOrd="0" parTransId="{7519EDF4-FEE5-46E8-872D-2291AB83ED28}" sibTransId="{7E0ED052-D5E1-44A3-9E5B-0A07A7106E6F}"/>
    <dgm:cxn modelId="{2BF034D1-3659-43FE-B977-ACE263350485}" type="presOf" srcId="{87CB3E41-0EE9-4A46-91E2-B107017FB8F2}" destId="{7DCBE2AC-5FF3-4CD1-B9D8-B7F1F031ACB1}" srcOrd="1" destOrd="7" presId="urn:microsoft.com/office/officeart/2005/8/layout/vList4"/>
    <dgm:cxn modelId="{027205D3-89FC-474F-8E02-97A17FDC3909}" srcId="{40889A30-7CB0-4E2A-830B-9CE7F45238F0}" destId="{87CB3E41-0EE9-4A46-91E2-B107017FB8F2}" srcOrd="6" destOrd="0" parTransId="{902E98CE-941F-4A8B-AA4B-C10DCD32967C}" sibTransId="{FD4346D8-EFC8-407F-9BC3-F9AF8B862D00}"/>
    <dgm:cxn modelId="{381927D5-16F3-4853-9D34-DC072AE2074D}" type="presOf" srcId="{4221E99C-C5AE-4198-8B13-48B8EEA58954}" destId="{1560A7A4-567B-47D4-9AFE-78AB23D4B32C}" srcOrd="1" destOrd="2" presId="urn:microsoft.com/office/officeart/2005/8/layout/vList4"/>
    <dgm:cxn modelId="{24C738D7-96BE-4BD3-9F53-3879B505202E}" type="presOf" srcId="{F8FD0561-0B3C-49DD-98BF-EE87ED08C5C9}" destId="{DEBBC43E-8A0E-4462-A23C-728221D7CDA1}" srcOrd="1" destOrd="3" presId="urn:microsoft.com/office/officeart/2005/8/layout/vList4"/>
    <dgm:cxn modelId="{0DCDEDDB-F547-40C6-95A4-145EEAB27FBE}" type="presOf" srcId="{104F88BD-FD05-475C-B7A4-A4942EFEEEF7}" destId="{5C4DD9DE-59D8-4A89-AEB5-E4A04E155FE0}" srcOrd="0" destOrd="4" presId="urn:microsoft.com/office/officeart/2005/8/layout/vList4"/>
    <dgm:cxn modelId="{A76ED3DF-6EC3-4FDD-A75F-98EC2D07D0B9}" type="presOf" srcId="{23677D88-201B-4C99-A297-F27C37D4F8D2}" destId="{7DCBE2AC-5FF3-4CD1-B9D8-B7F1F031ACB1}" srcOrd="1" destOrd="8" presId="urn:microsoft.com/office/officeart/2005/8/layout/vList4"/>
    <dgm:cxn modelId="{7A716FE0-95E0-48B5-B480-B2DCB300D3A7}" type="presOf" srcId="{4CC069C4-695A-4FA4-B913-1B1E194B4B56}" destId="{5C4DD9DE-59D8-4A89-AEB5-E4A04E155FE0}" srcOrd="0" destOrd="2" presId="urn:microsoft.com/office/officeart/2005/8/layout/vList4"/>
    <dgm:cxn modelId="{2B61DCE1-7232-472F-AA74-DAA2781D04D2}" srcId="{6CC16F01-22AE-4CDA-A8A9-5F04F76AE759}" destId="{8FF08041-6661-4685-97C1-F65DAA92707A}" srcOrd="2" destOrd="0" parTransId="{73C566D0-7C6F-41DD-82BA-C114AE3539BE}" sibTransId="{18574E9F-8642-401E-8F23-240501E040E6}"/>
    <dgm:cxn modelId="{B3E6E4E8-BEB9-4F62-B155-C05346CEFE02}" srcId="{5B4F74E9-836C-46DC-A7B9-39ACE1A0CF5E}" destId="{6CC16F01-22AE-4CDA-A8A9-5F04F76AE759}" srcOrd="0" destOrd="0" parTransId="{1F26063A-F378-4BCE-98DB-06C1BB03AC17}" sibTransId="{9227FBFB-4BE2-4BE4-B3FB-7463F6A55D91}"/>
    <dgm:cxn modelId="{26C620EC-DC1D-401B-8261-D10A85829E40}" type="presOf" srcId="{23677D88-201B-4C99-A297-F27C37D4F8D2}" destId="{5C4DD9DE-59D8-4A89-AEB5-E4A04E155FE0}" srcOrd="0" destOrd="8" presId="urn:microsoft.com/office/officeart/2005/8/layout/vList4"/>
    <dgm:cxn modelId="{AD6878EC-C651-43CD-923A-E23B6CFF4747}" srcId="{931D7759-CFC7-46CF-B8DA-1A59B0EE9A0C}" destId="{640E6446-2F12-4848-8925-896C867F67DF}" srcOrd="0" destOrd="0" parTransId="{7A3C243E-B179-42F4-95E6-EA9B39945799}" sibTransId="{05C98863-E11F-479F-919C-41FC6E761EAD}"/>
    <dgm:cxn modelId="{BF6D22F4-7AB1-476C-A0C7-2F9AA1F87341}" srcId="{40889A30-7CB0-4E2A-830B-9CE7F45238F0}" destId="{D547F793-3777-4D1A-99CC-2999502B25BB}" srcOrd="5" destOrd="0" parTransId="{305141ED-F179-4E22-9EA7-D5B4CD6DF78F}" sibTransId="{ADFD3FAF-9F67-402A-9D9B-396F60ECC148}"/>
    <dgm:cxn modelId="{CF626BF9-714C-48FA-9911-9E4F96DDFE36}" type="presOf" srcId="{640E6446-2F12-4848-8925-896C867F67DF}" destId="{DEBBC43E-8A0E-4462-A23C-728221D7CDA1}" srcOrd="1" destOrd="1" presId="urn:microsoft.com/office/officeart/2005/8/layout/vList4"/>
    <dgm:cxn modelId="{B61D9CFD-8E64-4F9A-9AE3-16CE8E4DDDB8}" type="presOf" srcId="{03D58BD8-975C-4782-A378-3CA3A870FE5C}" destId="{5C4DD9DE-59D8-4A89-AEB5-E4A04E155FE0}" srcOrd="0" destOrd="3" presId="urn:microsoft.com/office/officeart/2005/8/layout/vList4"/>
    <dgm:cxn modelId="{3F395F86-32E4-48D6-8E6E-1E27BEE63A5F}" type="presParOf" srcId="{B08BF16B-BFAD-4888-A955-2E3C6D9E7D78}" destId="{58A20235-51C6-4774-A15A-A55CF4AE07A6}" srcOrd="0" destOrd="0" presId="urn:microsoft.com/office/officeart/2005/8/layout/vList4"/>
    <dgm:cxn modelId="{BF7D4398-51F7-4452-8154-B18C524646DE}" type="presParOf" srcId="{58A20235-51C6-4774-A15A-A55CF4AE07A6}" destId="{951F8A0D-29C3-47AE-8F82-6EA2D175641C}" srcOrd="0" destOrd="0" presId="urn:microsoft.com/office/officeart/2005/8/layout/vList4"/>
    <dgm:cxn modelId="{0E64F5B1-0435-4032-9753-68394C7A48B9}" type="presParOf" srcId="{58A20235-51C6-4774-A15A-A55CF4AE07A6}" destId="{129C65F0-1C57-4BD0-B956-02F091576761}" srcOrd="1" destOrd="0" presId="urn:microsoft.com/office/officeart/2005/8/layout/vList4"/>
    <dgm:cxn modelId="{D3A074EC-F868-4276-9B1D-4874FBCEB0AA}" type="presParOf" srcId="{58A20235-51C6-4774-A15A-A55CF4AE07A6}" destId="{1560A7A4-567B-47D4-9AFE-78AB23D4B32C}" srcOrd="2" destOrd="0" presId="urn:microsoft.com/office/officeart/2005/8/layout/vList4"/>
    <dgm:cxn modelId="{BD6C5846-491C-4663-9F8A-FE803DE5A25B}" type="presParOf" srcId="{B08BF16B-BFAD-4888-A955-2E3C6D9E7D78}" destId="{ADF7DFB6-D9FB-470E-AB45-9B64F19A4C7F}" srcOrd="1" destOrd="0" presId="urn:microsoft.com/office/officeart/2005/8/layout/vList4"/>
    <dgm:cxn modelId="{28139BA2-74D5-4308-A441-9DC264D151E8}" type="presParOf" srcId="{B08BF16B-BFAD-4888-A955-2E3C6D9E7D78}" destId="{7B584ADB-E210-4F4F-AF34-60B1DD2E7C02}" srcOrd="2" destOrd="0" presId="urn:microsoft.com/office/officeart/2005/8/layout/vList4"/>
    <dgm:cxn modelId="{5FF01398-41EF-4335-B44F-04B86182F362}" type="presParOf" srcId="{7B584ADB-E210-4F4F-AF34-60B1DD2E7C02}" destId="{E39CD11F-9105-46FB-9D22-0295D6E38DA5}" srcOrd="0" destOrd="0" presId="urn:microsoft.com/office/officeart/2005/8/layout/vList4"/>
    <dgm:cxn modelId="{651C82EF-5087-4D88-95F9-1ECE0441E0CB}" type="presParOf" srcId="{7B584ADB-E210-4F4F-AF34-60B1DD2E7C02}" destId="{C61AAD26-C90F-45E3-B33A-789E710EAE8B}" srcOrd="1" destOrd="0" presId="urn:microsoft.com/office/officeart/2005/8/layout/vList4"/>
    <dgm:cxn modelId="{DA1517E2-4916-438C-AEC9-852F8E0F81A6}" type="presParOf" srcId="{7B584ADB-E210-4F4F-AF34-60B1DD2E7C02}" destId="{4B87AAB5-6FC7-44C3-B1E5-3E344D83747F}" srcOrd="2" destOrd="0" presId="urn:microsoft.com/office/officeart/2005/8/layout/vList4"/>
    <dgm:cxn modelId="{588E3696-DA52-4726-93FF-7C3C1876E166}" type="presParOf" srcId="{B08BF16B-BFAD-4888-A955-2E3C6D9E7D78}" destId="{2C1D8F43-62DD-4C7B-9C81-6C4256559F49}" srcOrd="3" destOrd="0" presId="urn:microsoft.com/office/officeart/2005/8/layout/vList4"/>
    <dgm:cxn modelId="{A981428A-F70A-4D3C-99BD-843C8A317BE3}" type="presParOf" srcId="{B08BF16B-BFAD-4888-A955-2E3C6D9E7D78}" destId="{4C2C2270-1355-4802-879F-10DCAF33763E}" srcOrd="4" destOrd="0" presId="urn:microsoft.com/office/officeart/2005/8/layout/vList4"/>
    <dgm:cxn modelId="{5E91BBE1-16F7-49DE-A9E7-C154D46818EF}" type="presParOf" srcId="{4C2C2270-1355-4802-879F-10DCAF33763E}" destId="{5C4DD9DE-59D8-4A89-AEB5-E4A04E155FE0}" srcOrd="0" destOrd="0" presId="urn:microsoft.com/office/officeart/2005/8/layout/vList4"/>
    <dgm:cxn modelId="{EFB5E653-D482-4CA6-B008-2E35999C8DD7}" type="presParOf" srcId="{4C2C2270-1355-4802-879F-10DCAF33763E}" destId="{1CA443CC-DB79-4E2A-A757-2D11FA113CAE}" srcOrd="1" destOrd="0" presId="urn:microsoft.com/office/officeart/2005/8/layout/vList4"/>
    <dgm:cxn modelId="{570A84CC-3CF9-48DC-8A3C-EDDB793D5EF1}" type="presParOf" srcId="{4C2C2270-1355-4802-879F-10DCAF33763E}" destId="{7DCBE2AC-5FF3-4CD1-B9D8-B7F1F031ACB1}" srcOrd="2" destOrd="0" presId="urn:microsoft.com/office/officeart/2005/8/layout/vList4"/>
    <dgm:cxn modelId="{13086C3E-C067-42B4-8CE0-D25DA8F96B15}" type="presParOf" srcId="{B08BF16B-BFAD-4888-A955-2E3C6D9E7D78}" destId="{F77020AD-D580-4DF8-8813-841C9D0903A6}" srcOrd="5" destOrd="0" presId="urn:microsoft.com/office/officeart/2005/8/layout/vList4"/>
    <dgm:cxn modelId="{567B7687-3A45-44AD-95D6-811B5EB17D2D}" type="presParOf" srcId="{B08BF16B-BFAD-4888-A955-2E3C6D9E7D78}" destId="{E68609A4-1343-456B-A3E1-08A2FE85B736}" srcOrd="6" destOrd="0" presId="urn:microsoft.com/office/officeart/2005/8/layout/vList4"/>
    <dgm:cxn modelId="{F37BC792-FF48-4A3E-9A36-D7AD153AA629}" type="presParOf" srcId="{E68609A4-1343-456B-A3E1-08A2FE85B736}" destId="{13A58BC9-71BD-415C-AF54-9A871B2C1CBE}" srcOrd="0" destOrd="0" presId="urn:microsoft.com/office/officeart/2005/8/layout/vList4"/>
    <dgm:cxn modelId="{2E5A7669-1B8A-4BFA-9EB1-3C6C98635CF6}" type="presParOf" srcId="{E68609A4-1343-456B-A3E1-08A2FE85B736}" destId="{42C7BCB9-0E39-43A2-9C83-E3ED8F946EF8}" srcOrd="1" destOrd="0" presId="urn:microsoft.com/office/officeart/2005/8/layout/vList4"/>
    <dgm:cxn modelId="{99466092-F491-4C35-99A4-0888CAAC00DE}" type="presParOf" srcId="{E68609A4-1343-456B-A3E1-08A2FE85B736}" destId="{DEBBC43E-8A0E-4462-A23C-728221D7CDA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F74E9-836C-46DC-A7B9-39ACE1A0CF5E}"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MX"/>
        </a:p>
      </dgm:t>
    </dgm:pt>
    <dgm:pt modelId="{6CC16F01-22AE-4CDA-A8A9-5F04F76AE759}">
      <dgm:prSet phldrT="[Texto]" custT="1"/>
      <dgm:spPr>
        <a:solidFill>
          <a:schemeClr val="accent4">
            <a:lumMod val="60000"/>
            <a:lumOff val="40000"/>
          </a:schemeClr>
        </a:solidFill>
      </dgm:spPr>
      <dgm:t>
        <a:bodyPr/>
        <a:lstStyle/>
        <a:p>
          <a:r>
            <a:rPr lang="es-MX" sz="1400" b="1" dirty="0">
              <a:solidFill>
                <a:schemeClr val="tx1"/>
              </a:solidFill>
            </a:rPr>
            <a:t>V.- Evaluación de Riesgos respecto a controles</a:t>
          </a:r>
        </a:p>
      </dgm:t>
    </dgm:pt>
    <dgm:pt modelId="{1F26063A-F378-4BCE-98DB-06C1BB03AC17}" type="parTrans" cxnId="{B3E6E4E8-BEB9-4F62-B155-C05346CEFE02}">
      <dgm:prSet/>
      <dgm:spPr/>
      <dgm:t>
        <a:bodyPr/>
        <a:lstStyle/>
        <a:p>
          <a:endParaRPr lang="es-MX"/>
        </a:p>
      </dgm:t>
    </dgm:pt>
    <dgm:pt modelId="{9227FBFB-4BE2-4BE4-B3FB-7463F6A55D91}" type="sibTrans" cxnId="{B3E6E4E8-BEB9-4F62-B155-C05346CEFE02}">
      <dgm:prSet/>
      <dgm:spPr/>
      <dgm:t>
        <a:bodyPr/>
        <a:lstStyle/>
        <a:p>
          <a:endParaRPr lang="es-MX"/>
        </a:p>
      </dgm:t>
    </dgm:pt>
    <dgm:pt modelId="{8291FFDB-E8F3-445D-9376-C874F6800E66}">
      <dgm:prSet phldrT="[Texto]" custT="1"/>
      <dgm:spPr>
        <a:solidFill>
          <a:schemeClr val="accent4">
            <a:lumMod val="60000"/>
            <a:lumOff val="40000"/>
          </a:schemeClr>
        </a:solidFill>
      </dgm:spPr>
      <dgm:t>
        <a:bodyPr/>
        <a:lstStyle/>
        <a:p>
          <a:r>
            <a:rPr lang="es-MX" sz="1000" b="1" dirty="0">
              <a:solidFill>
                <a:schemeClr val="tx1"/>
              </a:solidFill>
            </a:rPr>
            <a:t>Valoración final del Impacto y de la Probabilidad de Ocurrencia del Riesgo. </a:t>
          </a:r>
          <a:endParaRPr lang="es-MX" sz="1000" dirty="0">
            <a:solidFill>
              <a:schemeClr val="tx1"/>
            </a:solidFill>
          </a:endParaRPr>
        </a:p>
      </dgm:t>
    </dgm:pt>
    <dgm:pt modelId="{7A3C6234-D696-49FF-B1D4-70D400CF81B2}" type="parTrans" cxnId="{41AD8671-440F-428C-94CC-8F5DD440BC6F}">
      <dgm:prSet/>
      <dgm:spPr/>
      <dgm:t>
        <a:bodyPr/>
        <a:lstStyle/>
        <a:p>
          <a:endParaRPr lang="es-MX"/>
        </a:p>
      </dgm:t>
    </dgm:pt>
    <dgm:pt modelId="{CB731454-A9F9-4CB1-8F1A-5C86D232B41E}" type="sibTrans" cxnId="{41AD8671-440F-428C-94CC-8F5DD440BC6F}">
      <dgm:prSet/>
      <dgm:spPr/>
      <dgm:t>
        <a:bodyPr/>
        <a:lstStyle/>
        <a:p>
          <a:endParaRPr lang="es-MX"/>
        </a:p>
      </dgm:t>
    </dgm:pt>
    <dgm:pt modelId="{40889A30-7CB0-4E2A-830B-9CE7F45238F0}">
      <dgm:prSet phldrT="[Texto]" custT="1"/>
      <dgm:spPr>
        <a:solidFill>
          <a:schemeClr val="accent5">
            <a:lumMod val="60000"/>
            <a:lumOff val="40000"/>
          </a:schemeClr>
        </a:solidFill>
      </dgm:spPr>
      <dgm:t>
        <a:bodyPr/>
        <a:lstStyle/>
        <a:p>
          <a:r>
            <a:rPr lang="es-MX" sz="1400" b="1" dirty="0">
              <a:solidFill>
                <a:schemeClr val="tx1"/>
              </a:solidFill>
            </a:rPr>
            <a:t>VI.- Mapa de Riesgos</a:t>
          </a:r>
        </a:p>
      </dgm:t>
    </dgm:pt>
    <dgm:pt modelId="{CC1F378A-1C93-4AD4-BD49-639245059050}" type="parTrans" cxnId="{2C8B5D14-1DE6-4631-93BB-8FF262119AE2}">
      <dgm:prSet/>
      <dgm:spPr/>
      <dgm:t>
        <a:bodyPr/>
        <a:lstStyle/>
        <a:p>
          <a:endParaRPr lang="es-MX"/>
        </a:p>
      </dgm:t>
    </dgm:pt>
    <dgm:pt modelId="{A5636795-ED6E-48DC-A1C5-04596653B4A3}" type="sibTrans" cxnId="{2C8B5D14-1DE6-4631-93BB-8FF262119AE2}">
      <dgm:prSet/>
      <dgm:spPr/>
      <dgm:t>
        <a:bodyPr/>
        <a:lstStyle/>
        <a:p>
          <a:endParaRPr lang="es-MX"/>
        </a:p>
      </dgm:t>
    </dgm:pt>
    <dgm:pt modelId="{71016BDE-88E8-4EC7-BE64-C0D3D8A59941}">
      <dgm:prSet phldrT="[Texto]" custT="1"/>
      <dgm:spPr>
        <a:solidFill>
          <a:schemeClr val="accent5">
            <a:lumMod val="60000"/>
            <a:lumOff val="40000"/>
          </a:schemeClr>
        </a:solidFill>
      </dgm:spPr>
      <dgm:t>
        <a:bodyPr/>
        <a:lstStyle/>
        <a:p>
          <a:r>
            <a:rPr lang="es-MX" sz="1000" dirty="0">
              <a:solidFill>
                <a:schemeClr val="tx1"/>
              </a:solidFill>
            </a:rPr>
            <a:t>Cuadrante I. Riesgos de Atención Inmediata.</a:t>
          </a:r>
        </a:p>
      </dgm:t>
    </dgm:pt>
    <dgm:pt modelId="{946332A2-D8C9-444C-8EE2-A2DDEE269048}" type="parTrans" cxnId="{83BB8E62-2422-41D9-987C-D3A13D3C88E7}">
      <dgm:prSet/>
      <dgm:spPr/>
      <dgm:t>
        <a:bodyPr/>
        <a:lstStyle/>
        <a:p>
          <a:endParaRPr lang="es-MX"/>
        </a:p>
      </dgm:t>
    </dgm:pt>
    <dgm:pt modelId="{4A530D2D-CC67-431D-B640-E02BD6D29915}" type="sibTrans" cxnId="{83BB8E62-2422-41D9-987C-D3A13D3C88E7}">
      <dgm:prSet/>
      <dgm:spPr/>
      <dgm:t>
        <a:bodyPr/>
        <a:lstStyle/>
        <a:p>
          <a:endParaRPr lang="es-MX"/>
        </a:p>
      </dgm:t>
    </dgm:pt>
    <dgm:pt modelId="{931D7759-CFC7-46CF-B8DA-1A59B0EE9A0C}">
      <dgm:prSet phldrT="[Texto]" custT="1"/>
      <dgm:spPr>
        <a:solidFill>
          <a:schemeClr val="tx2">
            <a:lumMod val="40000"/>
            <a:lumOff val="60000"/>
          </a:schemeClr>
        </a:solidFill>
      </dgm:spPr>
      <dgm:t>
        <a:bodyPr/>
        <a:lstStyle/>
        <a:p>
          <a:r>
            <a:rPr lang="es-MX" sz="1400" b="1" dirty="0">
              <a:solidFill>
                <a:schemeClr val="tx1"/>
              </a:solidFill>
            </a:rPr>
            <a:t>VII.- Definición de Estrategias y Acciones de Control para responder a los Riesgos</a:t>
          </a:r>
        </a:p>
      </dgm:t>
    </dgm:pt>
    <dgm:pt modelId="{68E1FF32-F6C6-4096-816B-EA52783B6C9F}" type="parTrans" cxnId="{A299AD11-B7C1-4F46-9E4A-8920AFCD5047}">
      <dgm:prSet/>
      <dgm:spPr/>
      <dgm:t>
        <a:bodyPr/>
        <a:lstStyle/>
        <a:p>
          <a:endParaRPr lang="es-MX"/>
        </a:p>
      </dgm:t>
    </dgm:pt>
    <dgm:pt modelId="{19D0D813-ECB5-4B9D-8058-605C522E315A}" type="sibTrans" cxnId="{A299AD11-B7C1-4F46-9E4A-8920AFCD5047}">
      <dgm:prSet/>
      <dgm:spPr/>
      <dgm:t>
        <a:bodyPr/>
        <a:lstStyle/>
        <a:p>
          <a:endParaRPr lang="es-MX"/>
        </a:p>
      </dgm:t>
    </dgm:pt>
    <dgm:pt modelId="{640E6446-2F12-4848-8925-896C867F67DF}">
      <dgm:prSet phldrT="[Texto]" custT="1"/>
      <dgm:spPr>
        <a:solidFill>
          <a:schemeClr val="tx2">
            <a:lumMod val="40000"/>
            <a:lumOff val="60000"/>
          </a:schemeClr>
        </a:solidFill>
      </dgm:spPr>
      <dgm:t>
        <a:bodyPr/>
        <a:lstStyle/>
        <a:p>
          <a:r>
            <a:rPr lang="es-MX" sz="1000" b="1" dirty="0">
              <a:solidFill>
                <a:schemeClr val="tx1"/>
              </a:solidFill>
            </a:rPr>
            <a:t>Evitar el Riesgo.</a:t>
          </a:r>
          <a:endParaRPr lang="es-MX" sz="1000" dirty="0">
            <a:solidFill>
              <a:schemeClr val="tx1"/>
            </a:solidFill>
          </a:endParaRPr>
        </a:p>
      </dgm:t>
    </dgm:pt>
    <dgm:pt modelId="{05C98863-E11F-479F-919C-41FC6E761EAD}" type="sibTrans" cxnId="{AD6878EC-C651-43CD-923A-E23B6CFF4747}">
      <dgm:prSet/>
      <dgm:spPr/>
      <dgm:t>
        <a:bodyPr/>
        <a:lstStyle/>
        <a:p>
          <a:endParaRPr lang="es-MX"/>
        </a:p>
      </dgm:t>
    </dgm:pt>
    <dgm:pt modelId="{7A3C243E-B179-42F4-95E6-EA9B39945799}" type="parTrans" cxnId="{AD6878EC-C651-43CD-923A-E23B6CFF4747}">
      <dgm:prSet/>
      <dgm:spPr/>
      <dgm:t>
        <a:bodyPr/>
        <a:lstStyle/>
        <a:p>
          <a:endParaRPr lang="es-MX"/>
        </a:p>
      </dgm:t>
    </dgm:pt>
    <dgm:pt modelId="{0D65E085-2DE5-4CF7-A186-B46C970E7506}">
      <dgm:prSet custT="1"/>
      <dgm:spPr>
        <a:solidFill>
          <a:schemeClr val="accent4">
            <a:lumMod val="60000"/>
            <a:lumOff val="40000"/>
          </a:schemeClr>
        </a:solidFill>
      </dgm:spPr>
      <dgm:t>
        <a:bodyPr/>
        <a:lstStyle/>
        <a:p>
          <a:r>
            <a:rPr lang="es-MX" sz="1000" dirty="0">
              <a:solidFill>
                <a:schemeClr val="tx1"/>
              </a:solidFill>
            </a:rPr>
            <a:t>La valoración final del riesgo nunca podrá ser superior a la valoración inicial. </a:t>
          </a:r>
        </a:p>
      </dgm:t>
    </dgm:pt>
    <dgm:pt modelId="{C5A986C2-3BAB-4C8F-946B-F86E64CC0901}" type="parTrans" cxnId="{C5A583D9-D046-4A08-9E1C-4B06667F684F}">
      <dgm:prSet/>
      <dgm:spPr/>
      <dgm:t>
        <a:bodyPr/>
        <a:lstStyle/>
        <a:p>
          <a:endParaRPr lang="es-MX"/>
        </a:p>
      </dgm:t>
    </dgm:pt>
    <dgm:pt modelId="{872D5612-FB14-46AC-88B8-08792EBB7D3B}" type="sibTrans" cxnId="{C5A583D9-D046-4A08-9E1C-4B06667F684F}">
      <dgm:prSet/>
      <dgm:spPr/>
      <dgm:t>
        <a:bodyPr/>
        <a:lstStyle/>
        <a:p>
          <a:endParaRPr lang="es-MX"/>
        </a:p>
      </dgm:t>
    </dgm:pt>
    <dgm:pt modelId="{41A95AA5-423B-47D5-AC2F-740D1789AAD1}">
      <dgm:prSet custT="1"/>
      <dgm:spPr>
        <a:solidFill>
          <a:schemeClr val="accent4">
            <a:lumMod val="60000"/>
            <a:lumOff val="40000"/>
          </a:schemeClr>
        </a:solidFill>
      </dgm:spPr>
      <dgm:t>
        <a:bodyPr/>
        <a:lstStyle/>
        <a:p>
          <a:r>
            <a:rPr lang="es-MX" sz="1000" dirty="0">
              <a:solidFill>
                <a:schemeClr val="tx1"/>
              </a:solidFill>
            </a:rPr>
            <a:t>Si todos los controles del riesgo son suficientes, la valoración final del riesgo deberá ser inferior a la inicial. </a:t>
          </a:r>
        </a:p>
      </dgm:t>
    </dgm:pt>
    <dgm:pt modelId="{B10E11C5-FF92-4FBE-8EC4-DB52FEC98028}" type="parTrans" cxnId="{91EA5A8B-1882-4FDA-91A0-B2CCA102ECE9}">
      <dgm:prSet/>
      <dgm:spPr/>
      <dgm:t>
        <a:bodyPr/>
        <a:lstStyle/>
        <a:p>
          <a:endParaRPr lang="es-MX"/>
        </a:p>
      </dgm:t>
    </dgm:pt>
    <dgm:pt modelId="{D74E6C03-04A8-4612-9BB7-8AD550B11927}" type="sibTrans" cxnId="{91EA5A8B-1882-4FDA-91A0-B2CCA102ECE9}">
      <dgm:prSet/>
      <dgm:spPr/>
      <dgm:t>
        <a:bodyPr/>
        <a:lstStyle/>
        <a:p>
          <a:endParaRPr lang="es-MX"/>
        </a:p>
      </dgm:t>
    </dgm:pt>
    <dgm:pt modelId="{13C65688-8803-4BE9-8698-E70C2A303CA3}">
      <dgm:prSet custT="1"/>
      <dgm:spPr>
        <a:solidFill>
          <a:schemeClr val="accent4">
            <a:lumMod val="60000"/>
            <a:lumOff val="40000"/>
          </a:schemeClr>
        </a:solidFill>
      </dgm:spPr>
      <dgm:t>
        <a:bodyPr/>
        <a:lstStyle/>
        <a:p>
          <a:r>
            <a:rPr lang="es-MX" sz="1000" dirty="0">
              <a:solidFill>
                <a:schemeClr val="tx1"/>
              </a:solidFill>
            </a:rPr>
            <a:t>Si alguno de los controles del riesgo son deficientes, o se observa inexistencia de controles, la valoración final del riesgo deberá ser igual a la inicial. </a:t>
          </a:r>
        </a:p>
      </dgm:t>
    </dgm:pt>
    <dgm:pt modelId="{EE4E31A5-D279-474A-BB8A-0FFE34D3A0C0}" type="parTrans" cxnId="{56BF2F2C-7A11-4A75-BA63-69B08199B062}">
      <dgm:prSet/>
      <dgm:spPr/>
      <dgm:t>
        <a:bodyPr/>
        <a:lstStyle/>
        <a:p>
          <a:endParaRPr lang="es-MX"/>
        </a:p>
      </dgm:t>
    </dgm:pt>
    <dgm:pt modelId="{9DEAD78A-ADA2-4AFF-9188-6B8373D23451}" type="sibTrans" cxnId="{56BF2F2C-7A11-4A75-BA63-69B08199B062}">
      <dgm:prSet/>
      <dgm:spPr/>
      <dgm:t>
        <a:bodyPr/>
        <a:lstStyle/>
        <a:p>
          <a:endParaRPr lang="es-MX"/>
        </a:p>
      </dgm:t>
    </dgm:pt>
    <dgm:pt modelId="{5E666465-E84D-4E69-9B1F-9D516D45FE66}">
      <dgm:prSet custT="1"/>
      <dgm:spPr>
        <a:solidFill>
          <a:schemeClr val="accent5">
            <a:lumMod val="60000"/>
            <a:lumOff val="40000"/>
          </a:schemeClr>
        </a:solidFill>
      </dgm:spPr>
      <dgm:t>
        <a:bodyPr/>
        <a:lstStyle/>
        <a:p>
          <a:r>
            <a:rPr lang="es-MX" sz="1000" dirty="0">
              <a:solidFill>
                <a:schemeClr val="tx1"/>
              </a:solidFill>
            </a:rPr>
            <a:t>Cuadrante II. Riesgos de Atención Periódica.</a:t>
          </a:r>
        </a:p>
      </dgm:t>
    </dgm:pt>
    <dgm:pt modelId="{FAB150DD-C23B-4FD1-8A7D-5D9A18A2FC8D}" type="parTrans" cxnId="{14E2C1B9-D145-4D29-9107-5B263EBBEA8C}">
      <dgm:prSet/>
      <dgm:spPr/>
      <dgm:t>
        <a:bodyPr/>
        <a:lstStyle/>
        <a:p>
          <a:endParaRPr lang="es-MX"/>
        </a:p>
      </dgm:t>
    </dgm:pt>
    <dgm:pt modelId="{8EAEFCB5-D64D-4F61-89D9-10B07F622665}" type="sibTrans" cxnId="{14E2C1B9-D145-4D29-9107-5B263EBBEA8C}">
      <dgm:prSet/>
      <dgm:spPr/>
      <dgm:t>
        <a:bodyPr/>
        <a:lstStyle/>
        <a:p>
          <a:endParaRPr lang="es-MX"/>
        </a:p>
      </dgm:t>
    </dgm:pt>
    <dgm:pt modelId="{F2107931-B95D-4F55-8072-3721A2DFEB21}">
      <dgm:prSet custT="1"/>
      <dgm:spPr>
        <a:solidFill>
          <a:schemeClr val="accent5">
            <a:lumMod val="60000"/>
            <a:lumOff val="40000"/>
          </a:schemeClr>
        </a:solidFill>
      </dgm:spPr>
      <dgm:t>
        <a:bodyPr/>
        <a:lstStyle/>
        <a:p>
          <a:r>
            <a:rPr lang="es-MX" sz="1000" dirty="0">
              <a:solidFill>
                <a:schemeClr val="tx1"/>
              </a:solidFill>
            </a:rPr>
            <a:t>Cuadrante III. Riesgos Controlados.</a:t>
          </a:r>
        </a:p>
      </dgm:t>
    </dgm:pt>
    <dgm:pt modelId="{62946084-3CA5-4330-99D0-F23F703D88FE}" type="parTrans" cxnId="{74096462-31ED-436B-AFDE-72B971CCEF5B}">
      <dgm:prSet/>
      <dgm:spPr/>
      <dgm:t>
        <a:bodyPr/>
        <a:lstStyle/>
        <a:p>
          <a:endParaRPr lang="es-MX"/>
        </a:p>
      </dgm:t>
    </dgm:pt>
    <dgm:pt modelId="{AB0EBED6-02A1-47BC-9A6C-ECDC13929AF6}" type="sibTrans" cxnId="{74096462-31ED-436B-AFDE-72B971CCEF5B}">
      <dgm:prSet/>
      <dgm:spPr/>
      <dgm:t>
        <a:bodyPr/>
        <a:lstStyle/>
        <a:p>
          <a:endParaRPr lang="es-MX"/>
        </a:p>
      </dgm:t>
    </dgm:pt>
    <dgm:pt modelId="{104E867D-8A9B-4480-849C-00A14552803F}">
      <dgm:prSet custT="1"/>
      <dgm:spPr>
        <a:solidFill>
          <a:schemeClr val="accent5">
            <a:lumMod val="60000"/>
            <a:lumOff val="40000"/>
          </a:schemeClr>
        </a:solidFill>
      </dgm:spPr>
      <dgm:t>
        <a:bodyPr/>
        <a:lstStyle/>
        <a:p>
          <a:r>
            <a:rPr lang="es-MX" sz="1000" dirty="0">
              <a:solidFill>
                <a:schemeClr val="tx1"/>
              </a:solidFill>
            </a:rPr>
            <a:t>Cuadrante IV. Riesgos de Seguimiento.</a:t>
          </a:r>
        </a:p>
      </dgm:t>
    </dgm:pt>
    <dgm:pt modelId="{AD868C45-84B9-4D66-8008-B9103EF64587}" type="parTrans" cxnId="{FED6E16F-0343-4B66-AFB5-6732C6C60F2F}">
      <dgm:prSet/>
      <dgm:spPr/>
      <dgm:t>
        <a:bodyPr/>
        <a:lstStyle/>
        <a:p>
          <a:endParaRPr lang="es-MX"/>
        </a:p>
      </dgm:t>
    </dgm:pt>
    <dgm:pt modelId="{09724485-6DF2-41A5-8822-7A7F4A3915C9}" type="sibTrans" cxnId="{FED6E16F-0343-4B66-AFB5-6732C6C60F2F}">
      <dgm:prSet/>
      <dgm:spPr/>
      <dgm:t>
        <a:bodyPr/>
        <a:lstStyle/>
        <a:p>
          <a:endParaRPr lang="es-MX"/>
        </a:p>
      </dgm:t>
    </dgm:pt>
    <dgm:pt modelId="{BB18C339-A5E7-4CAB-A273-83648F63AFAD}">
      <dgm:prSet custT="1"/>
      <dgm:spPr>
        <a:solidFill>
          <a:schemeClr val="tx2">
            <a:lumMod val="40000"/>
            <a:lumOff val="60000"/>
          </a:schemeClr>
        </a:solidFill>
      </dgm:spPr>
      <dgm:t>
        <a:bodyPr/>
        <a:lstStyle/>
        <a:p>
          <a:r>
            <a:rPr lang="es-MX" sz="1000" b="1" dirty="0">
              <a:solidFill>
                <a:schemeClr val="tx1"/>
              </a:solidFill>
            </a:rPr>
            <a:t>Reducir el Riesgo.</a:t>
          </a:r>
        </a:p>
      </dgm:t>
    </dgm:pt>
    <dgm:pt modelId="{B30ED555-3FF7-4CB9-82D7-FB685218B147}" type="parTrans" cxnId="{F1DFED3C-DDF2-43EB-BC7C-F43401E7B669}">
      <dgm:prSet/>
      <dgm:spPr/>
      <dgm:t>
        <a:bodyPr/>
        <a:lstStyle/>
        <a:p>
          <a:endParaRPr lang="es-MX"/>
        </a:p>
      </dgm:t>
    </dgm:pt>
    <dgm:pt modelId="{C7BB89A8-E9D1-40E5-B02D-08A6C6A7F75D}" type="sibTrans" cxnId="{F1DFED3C-DDF2-43EB-BC7C-F43401E7B669}">
      <dgm:prSet/>
      <dgm:spPr/>
      <dgm:t>
        <a:bodyPr/>
        <a:lstStyle/>
        <a:p>
          <a:endParaRPr lang="es-MX"/>
        </a:p>
      </dgm:t>
    </dgm:pt>
    <dgm:pt modelId="{25D94E9F-98FC-4693-8A6B-BFD9E0368342}">
      <dgm:prSet custT="1"/>
      <dgm:spPr>
        <a:solidFill>
          <a:schemeClr val="tx2">
            <a:lumMod val="40000"/>
            <a:lumOff val="60000"/>
          </a:schemeClr>
        </a:solidFill>
      </dgm:spPr>
      <dgm:t>
        <a:bodyPr/>
        <a:lstStyle/>
        <a:p>
          <a:r>
            <a:rPr lang="es-MX" sz="1000" b="1" dirty="0">
              <a:solidFill>
                <a:schemeClr val="tx1"/>
              </a:solidFill>
            </a:rPr>
            <a:t>Asumir el Riesgo.</a:t>
          </a:r>
        </a:p>
      </dgm:t>
    </dgm:pt>
    <dgm:pt modelId="{58FEBA3B-4FD2-4278-8BCD-2F14943B04AC}" type="parTrans" cxnId="{5AD89BDE-91FF-486F-92BB-581EC4608D45}">
      <dgm:prSet/>
      <dgm:spPr/>
      <dgm:t>
        <a:bodyPr/>
        <a:lstStyle/>
        <a:p>
          <a:endParaRPr lang="es-MX"/>
        </a:p>
      </dgm:t>
    </dgm:pt>
    <dgm:pt modelId="{4572517E-164B-4107-935C-459CF4B74169}" type="sibTrans" cxnId="{5AD89BDE-91FF-486F-92BB-581EC4608D45}">
      <dgm:prSet/>
      <dgm:spPr/>
      <dgm:t>
        <a:bodyPr/>
        <a:lstStyle/>
        <a:p>
          <a:endParaRPr lang="es-MX"/>
        </a:p>
      </dgm:t>
    </dgm:pt>
    <dgm:pt modelId="{3F4A02CD-9BE0-4963-A37C-A3BC970F685E}">
      <dgm:prSet custT="1"/>
      <dgm:spPr>
        <a:solidFill>
          <a:schemeClr val="tx2">
            <a:lumMod val="40000"/>
            <a:lumOff val="60000"/>
          </a:schemeClr>
        </a:solidFill>
      </dgm:spPr>
      <dgm:t>
        <a:bodyPr/>
        <a:lstStyle/>
        <a:p>
          <a:r>
            <a:rPr lang="es-MX" sz="1000" b="1" dirty="0">
              <a:solidFill>
                <a:schemeClr val="tx1"/>
              </a:solidFill>
            </a:rPr>
            <a:t>Transferir el Riesgo.</a:t>
          </a:r>
        </a:p>
      </dgm:t>
    </dgm:pt>
    <dgm:pt modelId="{E136631E-DC76-4142-87F3-43DB678E0216}" type="parTrans" cxnId="{56889C70-805B-451C-82C0-17191797C556}">
      <dgm:prSet/>
      <dgm:spPr/>
      <dgm:t>
        <a:bodyPr/>
        <a:lstStyle/>
        <a:p>
          <a:endParaRPr lang="es-MX"/>
        </a:p>
      </dgm:t>
    </dgm:pt>
    <dgm:pt modelId="{8922D542-A1B4-46F3-BFBF-C9419E6394C8}" type="sibTrans" cxnId="{56889C70-805B-451C-82C0-17191797C556}">
      <dgm:prSet/>
      <dgm:spPr/>
      <dgm:t>
        <a:bodyPr/>
        <a:lstStyle/>
        <a:p>
          <a:endParaRPr lang="es-MX"/>
        </a:p>
      </dgm:t>
    </dgm:pt>
    <dgm:pt modelId="{237A090B-0713-4E3E-BF4C-3F1DC13307BE}">
      <dgm:prSet custT="1"/>
      <dgm:spPr>
        <a:solidFill>
          <a:schemeClr val="tx2">
            <a:lumMod val="40000"/>
            <a:lumOff val="60000"/>
          </a:schemeClr>
        </a:solidFill>
      </dgm:spPr>
      <dgm:t>
        <a:bodyPr/>
        <a:lstStyle/>
        <a:p>
          <a:r>
            <a:rPr lang="es-MX" sz="1000" b="1" dirty="0">
              <a:solidFill>
                <a:schemeClr val="tx1"/>
              </a:solidFill>
            </a:rPr>
            <a:t>Compartir el Riesgo.</a:t>
          </a:r>
        </a:p>
      </dgm:t>
    </dgm:pt>
    <dgm:pt modelId="{A87644CA-9A69-431B-A997-B64C1EFEFFD7}" type="parTrans" cxnId="{DDAE800C-7182-42B8-938E-7357F6565623}">
      <dgm:prSet/>
      <dgm:spPr/>
      <dgm:t>
        <a:bodyPr/>
        <a:lstStyle/>
        <a:p>
          <a:endParaRPr lang="es-MX"/>
        </a:p>
      </dgm:t>
    </dgm:pt>
    <dgm:pt modelId="{8167D025-2D42-41EB-BF6C-FCB3D74F2021}" type="sibTrans" cxnId="{DDAE800C-7182-42B8-938E-7357F6565623}">
      <dgm:prSet/>
      <dgm:spPr/>
      <dgm:t>
        <a:bodyPr/>
        <a:lstStyle/>
        <a:p>
          <a:endParaRPr lang="es-MX"/>
        </a:p>
      </dgm:t>
    </dgm:pt>
    <dgm:pt modelId="{B08BF16B-BFAD-4888-A955-2E3C6D9E7D78}" type="pres">
      <dgm:prSet presAssocID="{5B4F74E9-836C-46DC-A7B9-39ACE1A0CF5E}" presName="linear" presStyleCnt="0">
        <dgm:presLayoutVars>
          <dgm:dir/>
          <dgm:resizeHandles val="exact"/>
        </dgm:presLayoutVars>
      </dgm:prSet>
      <dgm:spPr/>
    </dgm:pt>
    <dgm:pt modelId="{58A20235-51C6-4774-A15A-A55CF4AE07A6}" type="pres">
      <dgm:prSet presAssocID="{6CC16F01-22AE-4CDA-A8A9-5F04F76AE759}" presName="comp" presStyleCnt="0"/>
      <dgm:spPr/>
    </dgm:pt>
    <dgm:pt modelId="{951F8A0D-29C3-47AE-8F82-6EA2D175641C}" type="pres">
      <dgm:prSet presAssocID="{6CC16F01-22AE-4CDA-A8A9-5F04F76AE759}" presName="box" presStyleLbl="node1" presStyleIdx="0" presStyleCnt="3" custScaleY="35322" custLinFactNeighborX="46068" custLinFactNeighborY="5750"/>
      <dgm:spPr/>
    </dgm:pt>
    <dgm:pt modelId="{129C65F0-1C57-4BD0-B956-02F091576761}" type="pres">
      <dgm:prSet presAssocID="{6CC16F01-22AE-4CDA-A8A9-5F04F76AE759}" presName="img" presStyleLbl="fgImgPlace1" presStyleIdx="0" presStyleCnt="3" custScaleY="28975" custLinFactNeighborX="-2043" custLinFactNeighborY="612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1560A7A4-567B-47D4-9AFE-78AB23D4B32C}" type="pres">
      <dgm:prSet presAssocID="{6CC16F01-22AE-4CDA-A8A9-5F04F76AE759}" presName="text" presStyleLbl="node1" presStyleIdx="0" presStyleCnt="3">
        <dgm:presLayoutVars>
          <dgm:bulletEnabled val="1"/>
        </dgm:presLayoutVars>
      </dgm:prSet>
      <dgm:spPr/>
    </dgm:pt>
    <dgm:pt modelId="{ADF7DFB6-D9FB-470E-AB45-9B64F19A4C7F}" type="pres">
      <dgm:prSet presAssocID="{9227FBFB-4BE2-4BE4-B3FB-7463F6A55D91}" presName="spacer" presStyleCnt="0"/>
      <dgm:spPr/>
    </dgm:pt>
    <dgm:pt modelId="{4C2C2270-1355-4802-879F-10DCAF33763E}" type="pres">
      <dgm:prSet presAssocID="{40889A30-7CB0-4E2A-830B-9CE7F45238F0}" presName="comp" presStyleCnt="0"/>
      <dgm:spPr/>
    </dgm:pt>
    <dgm:pt modelId="{5C4DD9DE-59D8-4A89-AEB5-E4A04E155FE0}" type="pres">
      <dgm:prSet presAssocID="{40889A30-7CB0-4E2A-830B-9CE7F45238F0}" presName="box" presStyleLbl="node1" presStyleIdx="1" presStyleCnt="3" custScaleY="29850" custLinFactNeighborY="-2662"/>
      <dgm:spPr/>
    </dgm:pt>
    <dgm:pt modelId="{1CA443CC-DB79-4E2A-A757-2D11FA113CAE}" type="pres">
      <dgm:prSet presAssocID="{40889A30-7CB0-4E2A-830B-9CE7F45238F0}" presName="img" presStyleLbl="fgImgPlace1" presStyleIdx="1" presStyleCnt="3" custScaleY="26500" custLinFactNeighborX="-2881" custLinFactNeighborY="-1990"/>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7DCBE2AC-5FF3-4CD1-B9D8-B7F1F031ACB1}" type="pres">
      <dgm:prSet presAssocID="{40889A30-7CB0-4E2A-830B-9CE7F45238F0}" presName="text" presStyleLbl="node1" presStyleIdx="1" presStyleCnt="3">
        <dgm:presLayoutVars>
          <dgm:bulletEnabled val="1"/>
        </dgm:presLayoutVars>
      </dgm:prSet>
      <dgm:spPr/>
    </dgm:pt>
    <dgm:pt modelId="{F77020AD-D580-4DF8-8813-841C9D0903A6}" type="pres">
      <dgm:prSet presAssocID="{A5636795-ED6E-48DC-A1C5-04596653B4A3}" presName="spacer" presStyleCnt="0"/>
      <dgm:spPr/>
    </dgm:pt>
    <dgm:pt modelId="{E68609A4-1343-456B-A3E1-08A2FE85B736}" type="pres">
      <dgm:prSet presAssocID="{931D7759-CFC7-46CF-B8DA-1A59B0EE9A0C}" presName="comp" presStyleCnt="0"/>
      <dgm:spPr/>
    </dgm:pt>
    <dgm:pt modelId="{13A58BC9-71BD-415C-AF54-9A871B2C1CBE}" type="pres">
      <dgm:prSet presAssocID="{931D7759-CFC7-46CF-B8DA-1A59B0EE9A0C}" presName="box" presStyleLbl="node1" presStyleIdx="2" presStyleCnt="3" custScaleY="29925" custLinFactNeighborY="-11338"/>
      <dgm:spPr/>
    </dgm:pt>
    <dgm:pt modelId="{42C7BCB9-0E39-43A2-9C83-E3ED8F946EF8}" type="pres">
      <dgm:prSet presAssocID="{931D7759-CFC7-46CF-B8DA-1A59B0EE9A0C}" presName="img" presStyleLbl="fgImgPlace1" presStyleIdx="2" presStyleCnt="3" custScaleX="93649" custScaleY="20995" custLinFactNeighborX="-3133" custLinFactNeighborY="-12423"/>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DEBBC43E-8A0E-4462-A23C-728221D7CDA1}" type="pres">
      <dgm:prSet presAssocID="{931D7759-CFC7-46CF-B8DA-1A59B0EE9A0C}" presName="text" presStyleLbl="node1" presStyleIdx="2" presStyleCnt="3">
        <dgm:presLayoutVars>
          <dgm:bulletEnabled val="1"/>
        </dgm:presLayoutVars>
      </dgm:prSet>
      <dgm:spPr/>
    </dgm:pt>
  </dgm:ptLst>
  <dgm:cxnLst>
    <dgm:cxn modelId="{DDAE800C-7182-42B8-938E-7357F6565623}" srcId="{931D7759-CFC7-46CF-B8DA-1A59B0EE9A0C}" destId="{237A090B-0713-4E3E-BF4C-3F1DC13307BE}" srcOrd="4" destOrd="0" parTransId="{A87644CA-9A69-431B-A997-B64C1EFEFFD7}" sibTransId="{8167D025-2D42-41EB-BF6C-FCB3D74F2021}"/>
    <dgm:cxn modelId="{80ED4410-0DF4-42F6-A7CC-42D89617E6DA}" type="presOf" srcId="{6CC16F01-22AE-4CDA-A8A9-5F04F76AE759}" destId="{951F8A0D-29C3-47AE-8F82-6EA2D175641C}" srcOrd="0" destOrd="0" presId="urn:microsoft.com/office/officeart/2005/8/layout/vList4"/>
    <dgm:cxn modelId="{A299AD11-B7C1-4F46-9E4A-8920AFCD5047}" srcId="{5B4F74E9-836C-46DC-A7B9-39ACE1A0CF5E}" destId="{931D7759-CFC7-46CF-B8DA-1A59B0EE9A0C}" srcOrd="2" destOrd="0" parTransId="{68E1FF32-F6C6-4096-816B-EA52783B6C9F}" sibTransId="{19D0D813-ECB5-4B9D-8058-605C522E315A}"/>
    <dgm:cxn modelId="{727E8512-DCA6-4C4D-BED0-17216A8C849C}" type="presOf" srcId="{BB18C339-A5E7-4CAB-A273-83648F63AFAD}" destId="{13A58BC9-71BD-415C-AF54-9A871B2C1CBE}" srcOrd="0" destOrd="2" presId="urn:microsoft.com/office/officeart/2005/8/layout/vList4"/>
    <dgm:cxn modelId="{2C8B5D14-1DE6-4631-93BB-8FF262119AE2}" srcId="{5B4F74E9-836C-46DC-A7B9-39ACE1A0CF5E}" destId="{40889A30-7CB0-4E2A-830B-9CE7F45238F0}" srcOrd="1" destOrd="0" parTransId="{CC1F378A-1C93-4AD4-BD49-639245059050}" sibTransId="{A5636795-ED6E-48DC-A1C5-04596653B4A3}"/>
    <dgm:cxn modelId="{4B30DA1A-918D-4CB9-9067-49A219D18782}" type="presOf" srcId="{F2107931-B95D-4F55-8072-3721A2DFEB21}" destId="{7DCBE2AC-5FF3-4CD1-B9D8-B7F1F031ACB1}" srcOrd="1" destOrd="3" presId="urn:microsoft.com/office/officeart/2005/8/layout/vList4"/>
    <dgm:cxn modelId="{ACE7C21E-8210-45F8-8E3C-586BE172013D}" type="presOf" srcId="{BB18C339-A5E7-4CAB-A273-83648F63AFAD}" destId="{DEBBC43E-8A0E-4462-A23C-728221D7CDA1}" srcOrd="1" destOrd="2" presId="urn:microsoft.com/office/officeart/2005/8/layout/vList4"/>
    <dgm:cxn modelId="{C0E86021-F121-47C8-81A6-007A7ADE33E1}" type="presOf" srcId="{237A090B-0713-4E3E-BF4C-3F1DC13307BE}" destId="{DEBBC43E-8A0E-4462-A23C-728221D7CDA1}" srcOrd="1" destOrd="5" presId="urn:microsoft.com/office/officeart/2005/8/layout/vList4"/>
    <dgm:cxn modelId="{63C85D26-98C6-4C7F-8F32-1A041EC816D3}" type="presOf" srcId="{25D94E9F-98FC-4693-8A6B-BFD9E0368342}" destId="{DEBBC43E-8A0E-4462-A23C-728221D7CDA1}" srcOrd="1" destOrd="3" presId="urn:microsoft.com/office/officeart/2005/8/layout/vList4"/>
    <dgm:cxn modelId="{BFE0822A-3131-4954-8E06-4323E6F5B7B3}" type="presOf" srcId="{6CC16F01-22AE-4CDA-A8A9-5F04F76AE759}" destId="{1560A7A4-567B-47D4-9AFE-78AB23D4B32C}" srcOrd="1" destOrd="0" presId="urn:microsoft.com/office/officeart/2005/8/layout/vList4"/>
    <dgm:cxn modelId="{543C402B-A49D-4AE5-B153-D94EFBBF6A94}" type="presOf" srcId="{3F4A02CD-9BE0-4963-A37C-A3BC970F685E}" destId="{DEBBC43E-8A0E-4462-A23C-728221D7CDA1}" srcOrd="1" destOrd="4" presId="urn:microsoft.com/office/officeart/2005/8/layout/vList4"/>
    <dgm:cxn modelId="{56BF2F2C-7A11-4A75-BA63-69B08199B062}" srcId="{8291FFDB-E8F3-445D-9376-C874F6800E66}" destId="{13C65688-8803-4BE9-8698-E70C2A303CA3}" srcOrd="2" destOrd="0" parTransId="{EE4E31A5-D279-474A-BB8A-0FFE34D3A0C0}" sibTransId="{9DEAD78A-ADA2-4AFF-9188-6B8373D23451}"/>
    <dgm:cxn modelId="{6AF8222E-F418-4F90-9FEE-C0BE446F3DDA}" type="presOf" srcId="{40889A30-7CB0-4E2A-830B-9CE7F45238F0}" destId="{7DCBE2AC-5FF3-4CD1-B9D8-B7F1F031ACB1}" srcOrd="1" destOrd="0" presId="urn:microsoft.com/office/officeart/2005/8/layout/vList4"/>
    <dgm:cxn modelId="{5964AE38-E461-46C7-A753-DCFD8CC6D2F1}" type="presOf" srcId="{5E666465-E84D-4E69-9B1F-9D516D45FE66}" destId="{7DCBE2AC-5FF3-4CD1-B9D8-B7F1F031ACB1}" srcOrd="1" destOrd="2" presId="urn:microsoft.com/office/officeart/2005/8/layout/vList4"/>
    <dgm:cxn modelId="{F1DFED3C-DDF2-43EB-BC7C-F43401E7B669}" srcId="{931D7759-CFC7-46CF-B8DA-1A59B0EE9A0C}" destId="{BB18C339-A5E7-4CAB-A273-83648F63AFAD}" srcOrd="1" destOrd="0" parTransId="{B30ED555-3FF7-4CB9-82D7-FB685218B147}" sibTransId="{C7BB89A8-E9D1-40E5-B02D-08A6C6A7F75D}"/>
    <dgm:cxn modelId="{CADE9D61-1BBF-4CFE-9D69-87EA9EFDE1B9}" type="presOf" srcId="{13C65688-8803-4BE9-8698-E70C2A303CA3}" destId="{951F8A0D-29C3-47AE-8F82-6EA2D175641C}" srcOrd="0" destOrd="4" presId="urn:microsoft.com/office/officeart/2005/8/layout/vList4"/>
    <dgm:cxn modelId="{74096462-31ED-436B-AFDE-72B971CCEF5B}" srcId="{40889A30-7CB0-4E2A-830B-9CE7F45238F0}" destId="{F2107931-B95D-4F55-8072-3721A2DFEB21}" srcOrd="2" destOrd="0" parTransId="{62946084-3CA5-4330-99D0-F23F703D88FE}" sibTransId="{AB0EBED6-02A1-47BC-9A6C-ECDC13929AF6}"/>
    <dgm:cxn modelId="{83BB8E62-2422-41D9-987C-D3A13D3C88E7}" srcId="{40889A30-7CB0-4E2A-830B-9CE7F45238F0}" destId="{71016BDE-88E8-4EC7-BE64-C0D3D8A59941}" srcOrd="0" destOrd="0" parTransId="{946332A2-D8C9-444C-8EE2-A2DDEE269048}" sibTransId="{4A530D2D-CC67-431D-B640-E02BD6D29915}"/>
    <dgm:cxn modelId="{00E3B447-0536-4890-B673-91219AA8D4B0}" type="presOf" srcId="{71016BDE-88E8-4EC7-BE64-C0D3D8A59941}" destId="{5C4DD9DE-59D8-4A89-AEB5-E4A04E155FE0}" srcOrd="0" destOrd="1" presId="urn:microsoft.com/office/officeart/2005/8/layout/vList4"/>
    <dgm:cxn modelId="{6E03C149-F41C-4727-83A7-D34651A0FD78}" type="presOf" srcId="{931D7759-CFC7-46CF-B8DA-1A59B0EE9A0C}" destId="{DEBBC43E-8A0E-4462-A23C-728221D7CDA1}" srcOrd="1" destOrd="0" presId="urn:microsoft.com/office/officeart/2005/8/layout/vList4"/>
    <dgm:cxn modelId="{91DB2F6D-47F6-4F57-A029-F502B02772FE}" type="presOf" srcId="{0D65E085-2DE5-4CF7-A186-B46C970E7506}" destId="{1560A7A4-567B-47D4-9AFE-78AB23D4B32C}" srcOrd="1" destOrd="2" presId="urn:microsoft.com/office/officeart/2005/8/layout/vList4"/>
    <dgm:cxn modelId="{4CB5144E-EC46-4389-9716-EB2DC204B690}" type="presOf" srcId="{8291FFDB-E8F3-445D-9376-C874F6800E66}" destId="{951F8A0D-29C3-47AE-8F82-6EA2D175641C}" srcOrd="0" destOrd="1" presId="urn:microsoft.com/office/officeart/2005/8/layout/vList4"/>
    <dgm:cxn modelId="{FED6E16F-0343-4B66-AFB5-6732C6C60F2F}" srcId="{40889A30-7CB0-4E2A-830B-9CE7F45238F0}" destId="{104E867D-8A9B-4480-849C-00A14552803F}" srcOrd="3" destOrd="0" parTransId="{AD868C45-84B9-4D66-8008-B9103EF64587}" sibTransId="{09724485-6DF2-41A5-8822-7A7F4A3915C9}"/>
    <dgm:cxn modelId="{56889C70-805B-451C-82C0-17191797C556}" srcId="{931D7759-CFC7-46CF-B8DA-1A59B0EE9A0C}" destId="{3F4A02CD-9BE0-4963-A37C-A3BC970F685E}" srcOrd="3" destOrd="0" parTransId="{E136631E-DC76-4142-87F3-43DB678E0216}" sibTransId="{8922D542-A1B4-46F3-BFBF-C9419E6394C8}"/>
    <dgm:cxn modelId="{41AD8671-440F-428C-94CC-8F5DD440BC6F}" srcId="{6CC16F01-22AE-4CDA-A8A9-5F04F76AE759}" destId="{8291FFDB-E8F3-445D-9376-C874F6800E66}" srcOrd="0" destOrd="0" parTransId="{7A3C6234-D696-49FF-B1D4-70D400CF81B2}" sibTransId="{CB731454-A9F9-4CB1-8F1A-5C86D232B41E}"/>
    <dgm:cxn modelId="{1D08FC51-1EFA-4183-835B-083B6D6D917A}" type="presOf" srcId="{640E6446-2F12-4848-8925-896C867F67DF}" destId="{13A58BC9-71BD-415C-AF54-9A871B2C1CBE}" srcOrd="0" destOrd="1" presId="urn:microsoft.com/office/officeart/2005/8/layout/vList4"/>
    <dgm:cxn modelId="{0EA93B58-1234-4E6A-92EE-5530AF55C7DB}" type="presOf" srcId="{104E867D-8A9B-4480-849C-00A14552803F}" destId="{5C4DD9DE-59D8-4A89-AEB5-E4A04E155FE0}" srcOrd="0" destOrd="4" presId="urn:microsoft.com/office/officeart/2005/8/layout/vList4"/>
    <dgm:cxn modelId="{4D48CA7D-0EA6-48AD-A1AE-C35830EC1934}" type="presOf" srcId="{640E6446-2F12-4848-8925-896C867F67DF}" destId="{DEBBC43E-8A0E-4462-A23C-728221D7CDA1}" srcOrd="1" destOrd="1" presId="urn:microsoft.com/office/officeart/2005/8/layout/vList4"/>
    <dgm:cxn modelId="{91EA5A8B-1882-4FDA-91A0-B2CCA102ECE9}" srcId="{8291FFDB-E8F3-445D-9376-C874F6800E66}" destId="{41A95AA5-423B-47D5-AC2F-740D1789AAD1}" srcOrd="1" destOrd="0" parTransId="{B10E11C5-FF92-4FBE-8EC4-DB52FEC98028}" sibTransId="{D74E6C03-04A8-4612-9BB7-8AD550B11927}"/>
    <dgm:cxn modelId="{A3F5D592-FBC3-4739-AAC7-2C2166E07F46}" type="presOf" srcId="{237A090B-0713-4E3E-BF4C-3F1DC13307BE}" destId="{13A58BC9-71BD-415C-AF54-9A871B2C1CBE}" srcOrd="0" destOrd="5" presId="urn:microsoft.com/office/officeart/2005/8/layout/vList4"/>
    <dgm:cxn modelId="{2AF82499-DB7D-427B-9D5D-D36120042489}" type="presOf" srcId="{71016BDE-88E8-4EC7-BE64-C0D3D8A59941}" destId="{7DCBE2AC-5FF3-4CD1-B9D8-B7F1F031ACB1}" srcOrd="1" destOrd="1" presId="urn:microsoft.com/office/officeart/2005/8/layout/vList4"/>
    <dgm:cxn modelId="{9A3100AE-DC4F-48AE-9AFB-49D0A1C9279F}" type="presOf" srcId="{5E666465-E84D-4E69-9B1F-9D516D45FE66}" destId="{5C4DD9DE-59D8-4A89-AEB5-E4A04E155FE0}" srcOrd="0" destOrd="2" presId="urn:microsoft.com/office/officeart/2005/8/layout/vList4"/>
    <dgm:cxn modelId="{BDE46EAE-11F4-45AD-B42D-19C4920B6D97}" type="presOf" srcId="{8291FFDB-E8F3-445D-9376-C874F6800E66}" destId="{1560A7A4-567B-47D4-9AFE-78AB23D4B32C}" srcOrd="1" destOrd="1" presId="urn:microsoft.com/office/officeart/2005/8/layout/vList4"/>
    <dgm:cxn modelId="{5F647AB6-B55E-48B3-9176-BD8A48EBBC1E}" type="presOf" srcId="{25D94E9F-98FC-4693-8A6B-BFD9E0368342}" destId="{13A58BC9-71BD-415C-AF54-9A871B2C1CBE}" srcOrd="0" destOrd="3" presId="urn:microsoft.com/office/officeart/2005/8/layout/vList4"/>
    <dgm:cxn modelId="{7E4F82B6-6AD5-47EE-B188-4DFD29EDA4F8}" type="presOf" srcId="{3F4A02CD-9BE0-4963-A37C-A3BC970F685E}" destId="{13A58BC9-71BD-415C-AF54-9A871B2C1CBE}" srcOrd="0" destOrd="4" presId="urn:microsoft.com/office/officeart/2005/8/layout/vList4"/>
    <dgm:cxn modelId="{14E2C1B9-D145-4D29-9107-5B263EBBEA8C}" srcId="{40889A30-7CB0-4E2A-830B-9CE7F45238F0}" destId="{5E666465-E84D-4E69-9B1F-9D516D45FE66}" srcOrd="1" destOrd="0" parTransId="{FAB150DD-C23B-4FD1-8A7D-5D9A18A2FC8D}" sibTransId="{8EAEFCB5-D64D-4F61-89D9-10B07F622665}"/>
    <dgm:cxn modelId="{4B04CDB9-0765-41BD-813F-B6507AAF23FD}" type="presOf" srcId="{5B4F74E9-836C-46DC-A7B9-39ACE1A0CF5E}" destId="{B08BF16B-BFAD-4888-A955-2E3C6D9E7D78}" srcOrd="0" destOrd="0" presId="urn:microsoft.com/office/officeart/2005/8/layout/vList4"/>
    <dgm:cxn modelId="{EB0027C3-8552-4A51-8323-20FE8D0F9AF3}" type="presOf" srcId="{41A95AA5-423B-47D5-AC2F-740D1789AAD1}" destId="{1560A7A4-567B-47D4-9AFE-78AB23D4B32C}" srcOrd="1" destOrd="3" presId="urn:microsoft.com/office/officeart/2005/8/layout/vList4"/>
    <dgm:cxn modelId="{8161E1C7-B735-4D96-868E-F6509A3C2305}" type="presOf" srcId="{41A95AA5-423B-47D5-AC2F-740D1789AAD1}" destId="{951F8A0D-29C3-47AE-8F82-6EA2D175641C}" srcOrd="0" destOrd="3" presId="urn:microsoft.com/office/officeart/2005/8/layout/vList4"/>
    <dgm:cxn modelId="{B6F5D4D4-E55F-4659-862A-7DFF6FCF669D}" type="presOf" srcId="{40889A30-7CB0-4E2A-830B-9CE7F45238F0}" destId="{5C4DD9DE-59D8-4A89-AEB5-E4A04E155FE0}" srcOrd="0" destOrd="0" presId="urn:microsoft.com/office/officeart/2005/8/layout/vList4"/>
    <dgm:cxn modelId="{EE4442D5-FC64-4F8C-A58E-2316EDB5859B}" type="presOf" srcId="{104E867D-8A9B-4480-849C-00A14552803F}" destId="{7DCBE2AC-5FF3-4CD1-B9D8-B7F1F031ACB1}" srcOrd="1" destOrd="4" presId="urn:microsoft.com/office/officeart/2005/8/layout/vList4"/>
    <dgm:cxn modelId="{009904D7-12F4-4683-AD4D-D219D2A7C093}" type="presOf" srcId="{0D65E085-2DE5-4CF7-A186-B46C970E7506}" destId="{951F8A0D-29C3-47AE-8F82-6EA2D175641C}" srcOrd="0" destOrd="2" presId="urn:microsoft.com/office/officeart/2005/8/layout/vList4"/>
    <dgm:cxn modelId="{C5A583D9-D046-4A08-9E1C-4B06667F684F}" srcId="{8291FFDB-E8F3-445D-9376-C874F6800E66}" destId="{0D65E085-2DE5-4CF7-A186-B46C970E7506}" srcOrd="0" destOrd="0" parTransId="{C5A986C2-3BAB-4C8F-946B-F86E64CC0901}" sibTransId="{872D5612-FB14-46AC-88B8-08792EBB7D3B}"/>
    <dgm:cxn modelId="{0310EDDA-D6A4-4DA2-9115-E268EA7D769A}" type="presOf" srcId="{931D7759-CFC7-46CF-B8DA-1A59B0EE9A0C}" destId="{13A58BC9-71BD-415C-AF54-9A871B2C1CBE}" srcOrd="0" destOrd="0" presId="urn:microsoft.com/office/officeart/2005/8/layout/vList4"/>
    <dgm:cxn modelId="{5AD89BDE-91FF-486F-92BB-581EC4608D45}" srcId="{931D7759-CFC7-46CF-B8DA-1A59B0EE9A0C}" destId="{25D94E9F-98FC-4693-8A6B-BFD9E0368342}" srcOrd="2" destOrd="0" parTransId="{58FEBA3B-4FD2-4278-8BCD-2F14943B04AC}" sibTransId="{4572517E-164B-4107-935C-459CF4B74169}"/>
    <dgm:cxn modelId="{9A6973E7-16C0-407B-9408-503D65C2E573}" type="presOf" srcId="{13C65688-8803-4BE9-8698-E70C2A303CA3}" destId="{1560A7A4-567B-47D4-9AFE-78AB23D4B32C}" srcOrd="1" destOrd="4" presId="urn:microsoft.com/office/officeart/2005/8/layout/vList4"/>
    <dgm:cxn modelId="{B3E6E4E8-BEB9-4F62-B155-C05346CEFE02}" srcId="{5B4F74E9-836C-46DC-A7B9-39ACE1A0CF5E}" destId="{6CC16F01-22AE-4CDA-A8A9-5F04F76AE759}" srcOrd="0" destOrd="0" parTransId="{1F26063A-F378-4BCE-98DB-06C1BB03AC17}" sibTransId="{9227FBFB-4BE2-4BE4-B3FB-7463F6A55D91}"/>
    <dgm:cxn modelId="{AD6878EC-C651-43CD-923A-E23B6CFF4747}" srcId="{931D7759-CFC7-46CF-B8DA-1A59B0EE9A0C}" destId="{640E6446-2F12-4848-8925-896C867F67DF}" srcOrd="0" destOrd="0" parTransId="{7A3C243E-B179-42F4-95E6-EA9B39945799}" sibTransId="{05C98863-E11F-479F-919C-41FC6E761EAD}"/>
    <dgm:cxn modelId="{79C1C5EE-5781-4740-A472-2D12E724D574}" type="presOf" srcId="{F2107931-B95D-4F55-8072-3721A2DFEB21}" destId="{5C4DD9DE-59D8-4A89-AEB5-E4A04E155FE0}" srcOrd="0" destOrd="3" presId="urn:microsoft.com/office/officeart/2005/8/layout/vList4"/>
    <dgm:cxn modelId="{69F91DA5-4CFF-4A65-B1E9-4CAD58A3FB13}" type="presParOf" srcId="{B08BF16B-BFAD-4888-A955-2E3C6D9E7D78}" destId="{58A20235-51C6-4774-A15A-A55CF4AE07A6}" srcOrd="0" destOrd="0" presId="urn:microsoft.com/office/officeart/2005/8/layout/vList4"/>
    <dgm:cxn modelId="{56588CB9-6DB1-4035-B016-421D044BB0A9}" type="presParOf" srcId="{58A20235-51C6-4774-A15A-A55CF4AE07A6}" destId="{951F8A0D-29C3-47AE-8F82-6EA2D175641C}" srcOrd="0" destOrd="0" presId="urn:microsoft.com/office/officeart/2005/8/layout/vList4"/>
    <dgm:cxn modelId="{49676C1A-52F8-49F5-85D8-AA5A25BB6AEC}" type="presParOf" srcId="{58A20235-51C6-4774-A15A-A55CF4AE07A6}" destId="{129C65F0-1C57-4BD0-B956-02F091576761}" srcOrd="1" destOrd="0" presId="urn:microsoft.com/office/officeart/2005/8/layout/vList4"/>
    <dgm:cxn modelId="{397F98BB-6060-4065-B2BA-4A3F33EB91E6}" type="presParOf" srcId="{58A20235-51C6-4774-A15A-A55CF4AE07A6}" destId="{1560A7A4-567B-47D4-9AFE-78AB23D4B32C}" srcOrd="2" destOrd="0" presId="urn:microsoft.com/office/officeart/2005/8/layout/vList4"/>
    <dgm:cxn modelId="{35650EB1-CEBB-4173-920A-A3D5818385C9}" type="presParOf" srcId="{B08BF16B-BFAD-4888-A955-2E3C6D9E7D78}" destId="{ADF7DFB6-D9FB-470E-AB45-9B64F19A4C7F}" srcOrd="1" destOrd="0" presId="urn:microsoft.com/office/officeart/2005/8/layout/vList4"/>
    <dgm:cxn modelId="{9CD7D480-3C74-41B7-BD6E-39BEBB455A9B}" type="presParOf" srcId="{B08BF16B-BFAD-4888-A955-2E3C6D9E7D78}" destId="{4C2C2270-1355-4802-879F-10DCAF33763E}" srcOrd="2" destOrd="0" presId="urn:microsoft.com/office/officeart/2005/8/layout/vList4"/>
    <dgm:cxn modelId="{5F7CD623-CEC4-49E4-8D41-28A0D9B272F7}" type="presParOf" srcId="{4C2C2270-1355-4802-879F-10DCAF33763E}" destId="{5C4DD9DE-59D8-4A89-AEB5-E4A04E155FE0}" srcOrd="0" destOrd="0" presId="urn:microsoft.com/office/officeart/2005/8/layout/vList4"/>
    <dgm:cxn modelId="{10CFA04C-D325-42AC-965C-2B8B7FE7F13F}" type="presParOf" srcId="{4C2C2270-1355-4802-879F-10DCAF33763E}" destId="{1CA443CC-DB79-4E2A-A757-2D11FA113CAE}" srcOrd="1" destOrd="0" presId="urn:microsoft.com/office/officeart/2005/8/layout/vList4"/>
    <dgm:cxn modelId="{B1B20FA8-07EC-480B-8DF0-80CD6765E3DC}" type="presParOf" srcId="{4C2C2270-1355-4802-879F-10DCAF33763E}" destId="{7DCBE2AC-5FF3-4CD1-B9D8-B7F1F031ACB1}" srcOrd="2" destOrd="0" presId="urn:microsoft.com/office/officeart/2005/8/layout/vList4"/>
    <dgm:cxn modelId="{B1898576-B97F-40DC-A84D-2C9F8BC4C9FE}" type="presParOf" srcId="{B08BF16B-BFAD-4888-A955-2E3C6D9E7D78}" destId="{F77020AD-D580-4DF8-8813-841C9D0903A6}" srcOrd="3" destOrd="0" presId="urn:microsoft.com/office/officeart/2005/8/layout/vList4"/>
    <dgm:cxn modelId="{317A2978-F9C4-4D02-9DF1-7C0E818725F2}" type="presParOf" srcId="{B08BF16B-BFAD-4888-A955-2E3C6D9E7D78}" destId="{E68609A4-1343-456B-A3E1-08A2FE85B736}" srcOrd="4" destOrd="0" presId="urn:microsoft.com/office/officeart/2005/8/layout/vList4"/>
    <dgm:cxn modelId="{47EDF9F4-C520-474E-B1B0-EEC67AEFB2BF}" type="presParOf" srcId="{E68609A4-1343-456B-A3E1-08A2FE85B736}" destId="{13A58BC9-71BD-415C-AF54-9A871B2C1CBE}" srcOrd="0" destOrd="0" presId="urn:microsoft.com/office/officeart/2005/8/layout/vList4"/>
    <dgm:cxn modelId="{66176ED6-8D82-43AC-9AF7-507DD116D3D4}" type="presParOf" srcId="{E68609A4-1343-456B-A3E1-08A2FE85B736}" destId="{42C7BCB9-0E39-43A2-9C83-E3ED8F946EF8}" srcOrd="1" destOrd="0" presId="urn:microsoft.com/office/officeart/2005/8/layout/vList4"/>
    <dgm:cxn modelId="{58DA23C5-B170-4829-BDBD-1636338BC13D}" type="presParOf" srcId="{E68609A4-1343-456B-A3E1-08A2FE85B736}" destId="{DEBBC43E-8A0E-4462-A23C-728221D7CDA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767CA6-BF51-4EE9-925E-0B762AD52563}" type="doc">
      <dgm:prSet loTypeId="urn:microsoft.com/office/officeart/2005/8/layout/hProcess9" loCatId="process" qsTypeId="urn:microsoft.com/office/officeart/2005/8/quickstyle/simple1" qsCatId="simple" csTypeId="urn:microsoft.com/office/officeart/2005/8/colors/accent2_1" csCatId="accent2" phldr="1"/>
      <dgm:spPr/>
    </dgm:pt>
    <dgm:pt modelId="{E7EFFA93-FFB2-477A-B058-25DD6451F765}">
      <dgm:prSet phldrT="[Texto]" custT="1"/>
      <dgm:spPr/>
      <dgm:t>
        <a:bodyPr/>
        <a:lstStyle/>
        <a:p>
          <a:r>
            <a:rPr lang="es-MX" sz="1200"/>
            <a:t>Instruye inicio del proceso de Administración de Riesgos</a:t>
          </a:r>
          <a:endParaRPr lang="es-MX" sz="1200" dirty="0"/>
        </a:p>
      </dgm:t>
    </dgm:pt>
    <dgm:pt modelId="{F8372FFB-78F9-45A5-B1A5-C18D08881409}" type="parTrans" cxnId="{CD76B520-2E17-46D6-8279-3F8524CDE956}">
      <dgm:prSet/>
      <dgm:spPr/>
      <dgm:t>
        <a:bodyPr/>
        <a:lstStyle/>
        <a:p>
          <a:endParaRPr lang="es-MX" sz="1200">
            <a:solidFill>
              <a:sysClr val="windowText" lastClr="000000"/>
            </a:solidFill>
          </a:endParaRPr>
        </a:p>
      </dgm:t>
    </dgm:pt>
    <dgm:pt modelId="{5E29D76A-93A8-4C8A-8F68-EC38C57F5F4D}" type="sibTrans" cxnId="{CD76B520-2E17-46D6-8279-3F8524CDE956}">
      <dgm:prSet/>
      <dgm:spPr/>
      <dgm:t>
        <a:bodyPr/>
        <a:lstStyle/>
        <a:p>
          <a:endParaRPr lang="es-MX" sz="1200">
            <a:solidFill>
              <a:sysClr val="windowText" lastClr="000000"/>
            </a:solidFill>
          </a:endParaRPr>
        </a:p>
      </dgm:t>
    </dgm:pt>
    <dgm:pt modelId="{FA728FAA-497D-422C-9A56-5A712D7DBE08}">
      <dgm:prSet phldrT="[Texto]" custT="1"/>
      <dgm:spPr/>
      <dgm:t>
        <a:bodyPr/>
        <a:lstStyle/>
        <a:p>
          <a:r>
            <a:rPr lang="es-MX" sz="1200" dirty="0"/>
            <a:t>Informa y orienta a las U.A. para que documenten su propuesta de riesgos </a:t>
          </a:r>
        </a:p>
      </dgm:t>
    </dgm:pt>
    <dgm:pt modelId="{DC90C790-1C8A-4285-A435-23BA7B96934F}" type="parTrans" cxnId="{C8B32F8D-FC85-4DB6-8941-B6E215BAE1F5}">
      <dgm:prSet/>
      <dgm:spPr/>
      <dgm:t>
        <a:bodyPr/>
        <a:lstStyle/>
        <a:p>
          <a:endParaRPr lang="es-MX" sz="1200">
            <a:solidFill>
              <a:sysClr val="windowText" lastClr="000000"/>
            </a:solidFill>
          </a:endParaRPr>
        </a:p>
      </dgm:t>
    </dgm:pt>
    <dgm:pt modelId="{4B297C29-9D1E-4388-BA84-A1C2DBC68AE1}" type="sibTrans" cxnId="{C8B32F8D-FC85-4DB6-8941-B6E215BAE1F5}">
      <dgm:prSet/>
      <dgm:spPr/>
      <dgm:t>
        <a:bodyPr/>
        <a:lstStyle/>
        <a:p>
          <a:endParaRPr lang="es-MX" sz="1200">
            <a:solidFill>
              <a:sysClr val="windowText" lastClr="000000"/>
            </a:solidFill>
          </a:endParaRPr>
        </a:p>
      </dgm:t>
    </dgm:pt>
    <dgm:pt modelId="{63C74DC2-C5C7-480E-91F2-71AB3B6DDFA5}">
      <dgm:prSet phldrT="[Texto]" custT="1"/>
      <dgm:spPr/>
      <dgm:t>
        <a:bodyPr/>
        <a:lstStyle/>
        <a:p>
          <a:r>
            <a:rPr lang="es-MX" sz="1200" dirty="0"/>
            <a:t>Aplican y documentan la metodología, remiten la propuesta de Matriz de Riesgos al Enlace </a:t>
          </a:r>
        </a:p>
      </dgm:t>
    </dgm:pt>
    <dgm:pt modelId="{30C8A1B7-BE5A-49D3-BB4E-4A9E07F840AC}" type="parTrans" cxnId="{7F6BFA98-0508-4E30-BCE3-CB3919DCB7FE}">
      <dgm:prSet/>
      <dgm:spPr/>
      <dgm:t>
        <a:bodyPr/>
        <a:lstStyle/>
        <a:p>
          <a:endParaRPr lang="es-MX" sz="1200">
            <a:solidFill>
              <a:sysClr val="windowText" lastClr="000000"/>
            </a:solidFill>
          </a:endParaRPr>
        </a:p>
      </dgm:t>
    </dgm:pt>
    <dgm:pt modelId="{90432FFE-D565-444A-9BC1-7AE1344C8F30}" type="sibTrans" cxnId="{7F6BFA98-0508-4E30-BCE3-CB3919DCB7FE}">
      <dgm:prSet/>
      <dgm:spPr/>
      <dgm:t>
        <a:bodyPr/>
        <a:lstStyle/>
        <a:p>
          <a:endParaRPr lang="es-MX" sz="1200">
            <a:solidFill>
              <a:sysClr val="windowText" lastClr="000000"/>
            </a:solidFill>
          </a:endParaRPr>
        </a:p>
      </dgm:t>
    </dgm:pt>
    <dgm:pt modelId="{6CFEA929-A265-40DF-88EC-42BF1BA77EC3}">
      <dgm:prSet custT="1"/>
      <dgm:spPr/>
      <dgm:t>
        <a:bodyPr/>
        <a:lstStyle/>
        <a:p>
          <a:r>
            <a:rPr lang="es-MX" sz="1200" dirty="0"/>
            <a:t>Acuerda y formaliza metodología y su aplicación</a:t>
          </a:r>
        </a:p>
      </dgm:t>
    </dgm:pt>
    <dgm:pt modelId="{99A5E33C-1473-4083-A3DC-DE7F5AF59037}" type="parTrans" cxnId="{4EC0484E-83AB-427D-85AF-35610FE40155}">
      <dgm:prSet/>
      <dgm:spPr/>
      <dgm:t>
        <a:bodyPr/>
        <a:lstStyle/>
        <a:p>
          <a:endParaRPr lang="es-MX" sz="1200">
            <a:solidFill>
              <a:sysClr val="windowText" lastClr="000000"/>
            </a:solidFill>
          </a:endParaRPr>
        </a:p>
      </dgm:t>
    </dgm:pt>
    <dgm:pt modelId="{92703175-2257-44AB-9892-D0ADB4BE420D}" type="sibTrans" cxnId="{4EC0484E-83AB-427D-85AF-35610FE40155}">
      <dgm:prSet/>
      <dgm:spPr/>
      <dgm:t>
        <a:bodyPr/>
        <a:lstStyle/>
        <a:p>
          <a:endParaRPr lang="es-MX" sz="1200">
            <a:solidFill>
              <a:sysClr val="windowText" lastClr="000000"/>
            </a:solidFill>
          </a:endParaRPr>
        </a:p>
      </dgm:t>
    </dgm:pt>
    <dgm:pt modelId="{C22D882F-39C5-4EB3-979E-4FFC18AF2F93}" type="pres">
      <dgm:prSet presAssocID="{75767CA6-BF51-4EE9-925E-0B762AD52563}" presName="CompostProcess" presStyleCnt="0">
        <dgm:presLayoutVars>
          <dgm:dir/>
          <dgm:resizeHandles val="exact"/>
        </dgm:presLayoutVars>
      </dgm:prSet>
      <dgm:spPr/>
    </dgm:pt>
    <dgm:pt modelId="{AD4DC581-CC55-44AC-B64E-6A6FB6F83A34}" type="pres">
      <dgm:prSet presAssocID="{75767CA6-BF51-4EE9-925E-0B762AD52563}" presName="arrow" presStyleLbl="bgShp" presStyleIdx="0" presStyleCnt="1" custScaleY="100000"/>
      <dgm:spPr>
        <a:blipFill rotWithShape="0">
          <a:blip xmlns:r="http://schemas.openxmlformats.org/officeDocument/2006/relationships" r:embed="rId1"/>
          <a:stretch>
            <a:fillRect/>
          </a:stretch>
        </a:blipFill>
      </dgm:spPr>
    </dgm:pt>
    <dgm:pt modelId="{A7743906-701D-43AF-95CB-72B9DEF7C61F}" type="pres">
      <dgm:prSet presAssocID="{75767CA6-BF51-4EE9-925E-0B762AD52563}" presName="linearProcess" presStyleCnt="0"/>
      <dgm:spPr/>
    </dgm:pt>
    <dgm:pt modelId="{3463F99B-B5E7-4EB5-9AE1-58329F87B8BD}" type="pres">
      <dgm:prSet presAssocID="{E7EFFA93-FFB2-477A-B058-25DD6451F765}" presName="textNode" presStyleLbl="node1" presStyleIdx="0" presStyleCnt="4" custScaleX="92108" custScaleY="123632" custLinFactX="-6190" custLinFactNeighborX="-100000">
        <dgm:presLayoutVars>
          <dgm:bulletEnabled val="1"/>
        </dgm:presLayoutVars>
      </dgm:prSet>
      <dgm:spPr/>
    </dgm:pt>
    <dgm:pt modelId="{9F770E54-A65C-497B-ABAC-20A4D2FBE87B}" type="pres">
      <dgm:prSet presAssocID="{5E29D76A-93A8-4C8A-8F68-EC38C57F5F4D}" presName="sibTrans" presStyleCnt="0"/>
      <dgm:spPr/>
    </dgm:pt>
    <dgm:pt modelId="{C7885DA3-F320-4E5B-B5F1-546EBAE5B404}" type="pres">
      <dgm:prSet presAssocID="{6CFEA929-A265-40DF-88EC-42BF1BA77EC3}" presName="textNode" presStyleLbl="node1" presStyleIdx="1" presStyleCnt="4" custScaleX="88182" custScaleY="123632" custLinFactNeighborX="-76162" custLinFactNeighborY="1896">
        <dgm:presLayoutVars>
          <dgm:bulletEnabled val="1"/>
        </dgm:presLayoutVars>
      </dgm:prSet>
      <dgm:spPr/>
    </dgm:pt>
    <dgm:pt modelId="{1066EF12-730B-40BE-9514-4675E03C4B48}" type="pres">
      <dgm:prSet presAssocID="{92703175-2257-44AB-9892-D0ADB4BE420D}" presName="sibTrans" presStyleCnt="0"/>
      <dgm:spPr/>
    </dgm:pt>
    <dgm:pt modelId="{444AF5E0-50F7-4AFE-AC65-FC48D7A2D7DE}" type="pres">
      <dgm:prSet presAssocID="{FA728FAA-497D-422C-9A56-5A712D7DBE08}" presName="textNode" presStyleLbl="node1" presStyleIdx="2" presStyleCnt="4" custScaleX="107651" custScaleY="123632" custLinFactNeighborX="-77408">
        <dgm:presLayoutVars>
          <dgm:bulletEnabled val="1"/>
        </dgm:presLayoutVars>
      </dgm:prSet>
      <dgm:spPr/>
    </dgm:pt>
    <dgm:pt modelId="{4F655168-D3F3-442D-8208-8665BFE64F7A}" type="pres">
      <dgm:prSet presAssocID="{4B297C29-9D1E-4388-BA84-A1C2DBC68AE1}" presName="sibTrans" presStyleCnt="0"/>
      <dgm:spPr/>
    </dgm:pt>
    <dgm:pt modelId="{74C45FB1-9F0B-42B2-93A2-B0B0D69EB36C}" type="pres">
      <dgm:prSet presAssocID="{63C74DC2-C5C7-480E-91F2-71AB3B6DDFA5}" presName="textNode" presStyleLbl="node1" presStyleIdx="3" presStyleCnt="4" custScaleX="99788" custScaleY="123632" custLinFactNeighborX="-92647">
        <dgm:presLayoutVars>
          <dgm:bulletEnabled val="1"/>
        </dgm:presLayoutVars>
      </dgm:prSet>
      <dgm:spPr/>
    </dgm:pt>
  </dgm:ptLst>
  <dgm:cxnLst>
    <dgm:cxn modelId="{F88C1816-99DF-4F03-A17C-DE70FC160838}" type="presOf" srcId="{FA728FAA-497D-422C-9A56-5A712D7DBE08}" destId="{444AF5E0-50F7-4AFE-AC65-FC48D7A2D7DE}" srcOrd="0" destOrd="0" presId="urn:microsoft.com/office/officeart/2005/8/layout/hProcess9"/>
    <dgm:cxn modelId="{CD76B520-2E17-46D6-8279-3F8524CDE956}" srcId="{75767CA6-BF51-4EE9-925E-0B762AD52563}" destId="{E7EFFA93-FFB2-477A-B058-25DD6451F765}" srcOrd="0" destOrd="0" parTransId="{F8372FFB-78F9-45A5-B1A5-C18D08881409}" sibTransId="{5E29D76A-93A8-4C8A-8F68-EC38C57F5F4D}"/>
    <dgm:cxn modelId="{4EC0484E-83AB-427D-85AF-35610FE40155}" srcId="{75767CA6-BF51-4EE9-925E-0B762AD52563}" destId="{6CFEA929-A265-40DF-88EC-42BF1BA77EC3}" srcOrd="1" destOrd="0" parTransId="{99A5E33C-1473-4083-A3DC-DE7F5AF59037}" sibTransId="{92703175-2257-44AB-9892-D0ADB4BE420D}"/>
    <dgm:cxn modelId="{C8B32F8D-FC85-4DB6-8941-B6E215BAE1F5}" srcId="{75767CA6-BF51-4EE9-925E-0B762AD52563}" destId="{FA728FAA-497D-422C-9A56-5A712D7DBE08}" srcOrd="2" destOrd="0" parTransId="{DC90C790-1C8A-4285-A435-23BA7B96934F}" sibTransId="{4B297C29-9D1E-4388-BA84-A1C2DBC68AE1}"/>
    <dgm:cxn modelId="{7F6BFA98-0508-4E30-BCE3-CB3919DCB7FE}" srcId="{75767CA6-BF51-4EE9-925E-0B762AD52563}" destId="{63C74DC2-C5C7-480E-91F2-71AB3B6DDFA5}" srcOrd="3" destOrd="0" parTransId="{30C8A1B7-BE5A-49D3-BB4E-4A9E07F840AC}" sibTransId="{90432FFE-D565-444A-9BC1-7AE1344C8F30}"/>
    <dgm:cxn modelId="{4FA3019A-4D5C-415D-979A-F0E588F15ACA}" type="presOf" srcId="{E7EFFA93-FFB2-477A-B058-25DD6451F765}" destId="{3463F99B-B5E7-4EB5-9AE1-58329F87B8BD}" srcOrd="0" destOrd="0" presId="urn:microsoft.com/office/officeart/2005/8/layout/hProcess9"/>
    <dgm:cxn modelId="{6155FC9E-C044-4386-B940-884BBD210A4F}" type="presOf" srcId="{6CFEA929-A265-40DF-88EC-42BF1BA77EC3}" destId="{C7885DA3-F320-4E5B-B5F1-546EBAE5B404}" srcOrd="0" destOrd="0" presId="urn:microsoft.com/office/officeart/2005/8/layout/hProcess9"/>
    <dgm:cxn modelId="{B139A1B4-5247-4913-BC0A-D474FEA0D9CD}" type="presOf" srcId="{63C74DC2-C5C7-480E-91F2-71AB3B6DDFA5}" destId="{74C45FB1-9F0B-42B2-93A2-B0B0D69EB36C}" srcOrd="0" destOrd="0" presId="urn:microsoft.com/office/officeart/2005/8/layout/hProcess9"/>
    <dgm:cxn modelId="{75ADDCDE-DFFA-498D-9A71-73AA8C206B05}" type="presOf" srcId="{75767CA6-BF51-4EE9-925E-0B762AD52563}" destId="{C22D882F-39C5-4EB3-979E-4FFC18AF2F93}" srcOrd="0" destOrd="0" presId="urn:microsoft.com/office/officeart/2005/8/layout/hProcess9"/>
    <dgm:cxn modelId="{F1B1175A-7752-4291-9ED4-4460C78B7286}" type="presParOf" srcId="{C22D882F-39C5-4EB3-979E-4FFC18AF2F93}" destId="{AD4DC581-CC55-44AC-B64E-6A6FB6F83A34}" srcOrd="0" destOrd="0" presId="urn:microsoft.com/office/officeart/2005/8/layout/hProcess9"/>
    <dgm:cxn modelId="{D6091A95-BB6E-4342-B4C8-D78CDFFD66A4}" type="presParOf" srcId="{C22D882F-39C5-4EB3-979E-4FFC18AF2F93}" destId="{A7743906-701D-43AF-95CB-72B9DEF7C61F}" srcOrd="1" destOrd="0" presId="urn:microsoft.com/office/officeart/2005/8/layout/hProcess9"/>
    <dgm:cxn modelId="{F3725783-3A41-4D6A-90FC-AEC80BD4FD92}" type="presParOf" srcId="{A7743906-701D-43AF-95CB-72B9DEF7C61F}" destId="{3463F99B-B5E7-4EB5-9AE1-58329F87B8BD}" srcOrd="0" destOrd="0" presId="urn:microsoft.com/office/officeart/2005/8/layout/hProcess9"/>
    <dgm:cxn modelId="{0AF77002-2D35-40A0-925E-B78F29448D4C}" type="presParOf" srcId="{A7743906-701D-43AF-95CB-72B9DEF7C61F}" destId="{9F770E54-A65C-497B-ABAC-20A4D2FBE87B}" srcOrd="1" destOrd="0" presId="urn:microsoft.com/office/officeart/2005/8/layout/hProcess9"/>
    <dgm:cxn modelId="{B571BAE5-2F6C-4E09-865D-D82AB61A88A8}" type="presParOf" srcId="{A7743906-701D-43AF-95CB-72B9DEF7C61F}" destId="{C7885DA3-F320-4E5B-B5F1-546EBAE5B404}" srcOrd="2" destOrd="0" presId="urn:microsoft.com/office/officeart/2005/8/layout/hProcess9"/>
    <dgm:cxn modelId="{487F50FA-D4F6-4B26-9790-53BD599BAA91}" type="presParOf" srcId="{A7743906-701D-43AF-95CB-72B9DEF7C61F}" destId="{1066EF12-730B-40BE-9514-4675E03C4B48}" srcOrd="3" destOrd="0" presId="urn:microsoft.com/office/officeart/2005/8/layout/hProcess9"/>
    <dgm:cxn modelId="{B11F00DC-8942-4022-BB61-DEE8E67D7028}" type="presParOf" srcId="{A7743906-701D-43AF-95CB-72B9DEF7C61F}" destId="{444AF5E0-50F7-4AFE-AC65-FC48D7A2D7DE}" srcOrd="4" destOrd="0" presId="urn:microsoft.com/office/officeart/2005/8/layout/hProcess9"/>
    <dgm:cxn modelId="{C1149546-E4A6-413C-8FA9-B07D954A805A}" type="presParOf" srcId="{A7743906-701D-43AF-95CB-72B9DEF7C61F}" destId="{4F655168-D3F3-442D-8208-8665BFE64F7A}" srcOrd="5" destOrd="0" presId="urn:microsoft.com/office/officeart/2005/8/layout/hProcess9"/>
    <dgm:cxn modelId="{16CF1F50-D2E4-4A38-A9CB-31CA56D96382}" type="presParOf" srcId="{A7743906-701D-43AF-95CB-72B9DEF7C61F}" destId="{74C45FB1-9F0B-42B2-93A2-B0B0D69EB36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767CA6-BF51-4EE9-925E-0B762AD52563}" type="doc">
      <dgm:prSet loTypeId="urn:microsoft.com/office/officeart/2005/8/layout/hProcess9" loCatId="process" qsTypeId="urn:microsoft.com/office/officeart/2005/8/quickstyle/simple1" qsCatId="simple" csTypeId="urn:microsoft.com/office/officeart/2005/8/colors/accent1_1" csCatId="accent1" phldr="1"/>
      <dgm:spPr/>
    </dgm:pt>
    <dgm:pt modelId="{E7EFFA93-FFB2-477A-B058-25DD6451F765}">
      <dgm:prSet phldrT="[Texto]" custT="1"/>
      <dgm:spPr/>
      <dgm:t>
        <a:bodyPr/>
        <a:lstStyle/>
        <a:p>
          <a:r>
            <a:rPr lang="es-MX" sz="1200" dirty="0"/>
            <a:t>Acuerda con el Titular los riesgos de la Matriz y Mapa de Riesgos y comunica a las Unidades Administrativas. </a:t>
          </a:r>
        </a:p>
      </dgm:t>
    </dgm:pt>
    <dgm:pt modelId="{F8372FFB-78F9-45A5-B1A5-C18D08881409}" type="parTrans" cxnId="{CD76B520-2E17-46D6-8279-3F8524CDE956}">
      <dgm:prSet/>
      <dgm:spPr/>
      <dgm:t>
        <a:bodyPr/>
        <a:lstStyle/>
        <a:p>
          <a:endParaRPr lang="es-MX" sz="1200"/>
        </a:p>
      </dgm:t>
    </dgm:pt>
    <dgm:pt modelId="{5E29D76A-93A8-4C8A-8F68-EC38C57F5F4D}" type="sibTrans" cxnId="{CD76B520-2E17-46D6-8279-3F8524CDE956}">
      <dgm:prSet/>
      <dgm:spPr/>
      <dgm:t>
        <a:bodyPr/>
        <a:lstStyle/>
        <a:p>
          <a:endParaRPr lang="es-MX" sz="1200"/>
        </a:p>
      </dgm:t>
    </dgm:pt>
    <dgm:pt modelId="{6CFEA929-A265-40DF-88EC-42BF1BA77EC3}">
      <dgm:prSet custT="1"/>
      <dgm:spPr/>
      <dgm:t>
        <a:bodyPr/>
        <a:lstStyle/>
        <a:p>
          <a:r>
            <a:rPr lang="es-MX" sz="1200" dirty="0"/>
            <a:t>Elabora y presenta proyecto del PTAR. </a:t>
          </a:r>
        </a:p>
      </dgm:t>
    </dgm:pt>
    <dgm:pt modelId="{99A5E33C-1473-4083-A3DC-DE7F5AF59037}" type="parTrans" cxnId="{4EC0484E-83AB-427D-85AF-35610FE40155}">
      <dgm:prSet/>
      <dgm:spPr/>
      <dgm:t>
        <a:bodyPr/>
        <a:lstStyle/>
        <a:p>
          <a:endParaRPr lang="es-MX" sz="1200"/>
        </a:p>
      </dgm:t>
    </dgm:pt>
    <dgm:pt modelId="{92703175-2257-44AB-9892-D0ADB4BE420D}" type="sibTrans" cxnId="{4EC0484E-83AB-427D-85AF-35610FE40155}">
      <dgm:prSet/>
      <dgm:spPr/>
      <dgm:t>
        <a:bodyPr/>
        <a:lstStyle/>
        <a:p>
          <a:endParaRPr lang="es-MX" sz="1200"/>
        </a:p>
      </dgm:t>
    </dgm:pt>
    <dgm:pt modelId="{C22D882F-39C5-4EB3-979E-4FFC18AF2F93}" type="pres">
      <dgm:prSet presAssocID="{75767CA6-BF51-4EE9-925E-0B762AD52563}" presName="CompostProcess" presStyleCnt="0">
        <dgm:presLayoutVars>
          <dgm:dir/>
          <dgm:resizeHandles val="exact"/>
        </dgm:presLayoutVars>
      </dgm:prSet>
      <dgm:spPr/>
    </dgm:pt>
    <dgm:pt modelId="{AD4DC581-CC55-44AC-B64E-6A6FB6F83A34}" type="pres">
      <dgm:prSet presAssocID="{75767CA6-BF51-4EE9-925E-0B762AD52563}" presName="arrow" presStyleLbl="bgShp" presStyleIdx="0" presStyleCnt="1" custScaleX="15840" custScaleY="80217" custLinFactNeighborX="95918" custLinFactNeighborY="9499"/>
      <dgm:spPr/>
    </dgm:pt>
    <dgm:pt modelId="{A7743906-701D-43AF-95CB-72B9DEF7C61F}" type="pres">
      <dgm:prSet presAssocID="{75767CA6-BF51-4EE9-925E-0B762AD52563}" presName="linearProcess" presStyleCnt="0"/>
      <dgm:spPr/>
    </dgm:pt>
    <dgm:pt modelId="{3463F99B-B5E7-4EB5-9AE1-58329F87B8BD}" type="pres">
      <dgm:prSet presAssocID="{E7EFFA93-FFB2-477A-B058-25DD6451F765}" presName="textNode" presStyleLbl="node1" presStyleIdx="0" presStyleCnt="2" custScaleX="72716" custScaleY="173085" custLinFactNeighborX="-75242" custLinFactNeighborY="1995">
        <dgm:presLayoutVars>
          <dgm:bulletEnabled val="1"/>
        </dgm:presLayoutVars>
      </dgm:prSet>
      <dgm:spPr/>
    </dgm:pt>
    <dgm:pt modelId="{9F770E54-A65C-497B-ABAC-20A4D2FBE87B}" type="pres">
      <dgm:prSet presAssocID="{5E29D76A-93A8-4C8A-8F68-EC38C57F5F4D}" presName="sibTrans" presStyleCnt="0"/>
      <dgm:spPr/>
    </dgm:pt>
    <dgm:pt modelId="{C7885DA3-F320-4E5B-B5F1-546EBAE5B404}" type="pres">
      <dgm:prSet presAssocID="{6CFEA929-A265-40DF-88EC-42BF1BA77EC3}" presName="textNode" presStyleLbl="node1" presStyleIdx="1" presStyleCnt="2" custScaleX="81275" custScaleY="173085" custLinFactX="-6028" custLinFactNeighborX="-100000" custLinFactNeighborY="-81">
        <dgm:presLayoutVars>
          <dgm:bulletEnabled val="1"/>
        </dgm:presLayoutVars>
      </dgm:prSet>
      <dgm:spPr/>
    </dgm:pt>
  </dgm:ptLst>
  <dgm:cxnLst>
    <dgm:cxn modelId="{CD76B520-2E17-46D6-8279-3F8524CDE956}" srcId="{75767CA6-BF51-4EE9-925E-0B762AD52563}" destId="{E7EFFA93-FFB2-477A-B058-25DD6451F765}" srcOrd="0" destOrd="0" parTransId="{F8372FFB-78F9-45A5-B1A5-C18D08881409}" sibTransId="{5E29D76A-93A8-4C8A-8F68-EC38C57F5F4D}"/>
    <dgm:cxn modelId="{4EC0484E-83AB-427D-85AF-35610FE40155}" srcId="{75767CA6-BF51-4EE9-925E-0B762AD52563}" destId="{6CFEA929-A265-40DF-88EC-42BF1BA77EC3}" srcOrd="1" destOrd="0" parTransId="{99A5E33C-1473-4083-A3DC-DE7F5AF59037}" sibTransId="{92703175-2257-44AB-9892-D0ADB4BE420D}"/>
    <dgm:cxn modelId="{02971376-50B3-48E1-8253-85276F8D27E8}" type="presOf" srcId="{E7EFFA93-FFB2-477A-B058-25DD6451F765}" destId="{3463F99B-B5E7-4EB5-9AE1-58329F87B8BD}" srcOrd="0" destOrd="0" presId="urn:microsoft.com/office/officeart/2005/8/layout/hProcess9"/>
    <dgm:cxn modelId="{8E70DFF7-B9BD-4D7A-8628-61FD889F226B}" type="presOf" srcId="{75767CA6-BF51-4EE9-925E-0B762AD52563}" destId="{C22D882F-39C5-4EB3-979E-4FFC18AF2F93}" srcOrd="0" destOrd="0" presId="urn:microsoft.com/office/officeart/2005/8/layout/hProcess9"/>
    <dgm:cxn modelId="{3395FCFF-D07D-4A46-B9CA-0A238FC6ADB9}" type="presOf" srcId="{6CFEA929-A265-40DF-88EC-42BF1BA77EC3}" destId="{C7885DA3-F320-4E5B-B5F1-546EBAE5B404}" srcOrd="0" destOrd="0" presId="urn:microsoft.com/office/officeart/2005/8/layout/hProcess9"/>
    <dgm:cxn modelId="{E11545F7-D362-4A97-90DB-08C64E9D47BF}" type="presParOf" srcId="{C22D882F-39C5-4EB3-979E-4FFC18AF2F93}" destId="{AD4DC581-CC55-44AC-B64E-6A6FB6F83A34}" srcOrd="0" destOrd="0" presId="urn:microsoft.com/office/officeart/2005/8/layout/hProcess9"/>
    <dgm:cxn modelId="{5BD82C4F-BF9B-4CA6-B862-150B799C95EA}" type="presParOf" srcId="{C22D882F-39C5-4EB3-979E-4FFC18AF2F93}" destId="{A7743906-701D-43AF-95CB-72B9DEF7C61F}" srcOrd="1" destOrd="0" presId="urn:microsoft.com/office/officeart/2005/8/layout/hProcess9"/>
    <dgm:cxn modelId="{FF546802-F3EE-4AF7-9E01-D1567746E473}" type="presParOf" srcId="{A7743906-701D-43AF-95CB-72B9DEF7C61F}" destId="{3463F99B-B5E7-4EB5-9AE1-58329F87B8BD}" srcOrd="0" destOrd="0" presId="urn:microsoft.com/office/officeart/2005/8/layout/hProcess9"/>
    <dgm:cxn modelId="{9BB3289A-34AD-4F8B-895E-7D4AA06B65F0}" type="presParOf" srcId="{A7743906-701D-43AF-95CB-72B9DEF7C61F}" destId="{9F770E54-A65C-497B-ABAC-20A4D2FBE87B}" srcOrd="1" destOrd="0" presId="urn:microsoft.com/office/officeart/2005/8/layout/hProcess9"/>
    <dgm:cxn modelId="{48C1AC4E-0A7E-443F-BDBB-64A8AB4AF6FD}" type="presParOf" srcId="{A7743906-701D-43AF-95CB-72B9DEF7C61F}" destId="{C7885DA3-F320-4E5B-B5F1-546EBAE5B404}"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767CA6-BF51-4EE9-925E-0B762AD52563}" type="doc">
      <dgm:prSet loTypeId="urn:microsoft.com/office/officeart/2005/8/layout/hProcess9" loCatId="process" qsTypeId="urn:microsoft.com/office/officeart/2005/8/quickstyle/simple1" qsCatId="simple" csTypeId="urn:microsoft.com/office/officeart/2005/8/colors/accent1_1" csCatId="accent1" phldr="1"/>
      <dgm:spPr/>
    </dgm:pt>
    <dgm:pt modelId="{E7EFFA93-FFB2-477A-B058-25DD6451F765}">
      <dgm:prSet phldrT="[Texto]" custT="1"/>
      <dgm:spPr/>
      <dgm:t>
        <a:bodyPr/>
        <a:lstStyle/>
        <a:p>
          <a:r>
            <a:rPr lang="es-MX" sz="1200" dirty="0"/>
            <a:t>Difunde Mapa y Matriz de Riesgos y PTAR, e instruye a los responsables del cumplimiento del PTAR </a:t>
          </a:r>
        </a:p>
      </dgm:t>
    </dgm:pt>
    <dgm:pt modelId="{F8372FFB-78F9-45A5-B1A5-C18D08881409}" type="parTrans" cxnId="{CD76B520-2E17-46D6-8279-3F8524CDE956}">
      <dgm:prSet/>
      <dgm:spPr/>
      <dgm:t>
        <a:bodyPr/>
        <a:lstStyle/>
        <a:p>
          <a:endParaRPr lang="es-MX" sz="1200"/>
        </a:p>
      </dgm:t>
    </dgm:pt>
    <dgm:pt modelId="{5E29D76A-93A8-4C8A-8F68-EC38C57F5F4D}" type="sibTrans" cxnId="{CD76B520-2E17-46D6-8279-3F8524CDE956}">
      <dgm:prSet/>
      <dgm:spPr/>
      <dgm:t>
        <a:bodyPr/>
        <a:lstStyle/>
        <a:p>
          <a:endParaRPr lang="es-MX" sz="1200"/>
        </a:p>
      </dgm:t>
    </dgm:pt>
    <dgm:pt modelId="{6CFEA929-A265-40DF-88EC-42BF1BA77EC3}">
      <dgm:prSet custT="1"/>
      <dgm:spPr/>
      <dgm:t>
        <a:bodyPr/>
        <a:lstStyle/>
        <a:p>
          <a:r>
            <a:rPr lang="es-MX" sz="1200" dirty="0"/>
            <a:t>Instrumentan y cumplen las acciones de control del PTAR, informan avances y resguardan evidencia documental . </a:t>
          </a:r>
        </a:p>
      </dgm:t>
    </dgm:pt>
    <dgm:pt modelId="{99A5E33C-1473-4083-A3DC-DE7F5AF59037}" type="parTrans" cxnId="{4EC0484E-83AB-427D-85AF-35610FE40155}">
      <dgm:prSet/>
      <dgm:spPr/>
      <dgm:t>
        <a:bodyPr/>
        <a:lstStyle/>
        <a:p>
          <a:endParaRPr lang="es-MX" sz="1200"/>
        </a:p>
      </dgm:t>
    </dgm:pt>
    <dgm:pt modelId="{92703175-2257-44AB-9892-D0ADB4BE420D}" type="sibTrans" cxnId="{4EC0484E-83AB-427D-85AF-35610FE40155}">
      <dgm:prSet/>
      <dgm:spPr/>
      <dgm:t>
        <a:bodyPr/>
        <a:lstStyle/>
        <a:p>
          <a:endParaRPr lang="es-MX" sz="1200"/>
        </a:p>
      </dgm:t>
    </dgm:pt>
    <dgm:pt modelId="{C22D882F-39C5-4EB3-979E-4FFC18AF2F93}" type="pres">
      <dgm:prSet presAssocID="{75767CA6-BF51-4EE9-925E-0B762AD52563}" presName="CompostProcess" presStyleCnt="0">
        <dgm:presLayoutVars>
          <dgm:dir/>
          <dgm:resizeHandles val="exact"/>
        </dgm:presLayoutVars>
      </dgm:prSet>
      <dgm:spPr/>
    </dgm:pt>
    <dgm:pt modelId="{AD4DC581-CC55-44AC-B64E-6A6FB6F83A34}" type="pres">
      <dgm:prSet presAssocID="{75767CA6-BF51-4EE9-925E-0B762AD52563}" presName="arrow" presStyleLbl="bgShp" presStyleIdx="0" presStyleCnt="1" custScaleX="42175" custScaleY="80217" custLinFactX="4055" custLinFactNeighborX="100000" custLinFactNeighborY="12400"/>
      <dgm:spPr/>
    </dgm:pt>
    <dgm:pt modelId="{A7743906-701D-43AF-95CB-72B9DEF7C61F}" type="pres">
      <dgm:prSet presAssocID="{75767CA6-BF51-4EE9-925E-0B762AD52563}" presName="linearProcess" presStyleCnt="0"/>
      <dgm:spPr/>
    </dgm:pt>
    <dgm:pt modelId="{3463F99B-B5E7-4EB5-9AE1-58329F87B8BD}" type="pres">
      <dgm:prSet presAssocID="{E7EFFA93-FFB2-477A-B058-25DD6451F765}" presName="textNode" presStyleLbl="node1" presStyleIdx="0" presStyleCnt="2" custScaleX="39572" custScaleY="127267" custLinFactX="2230" custLinFactNeighborX="100000" custLinFactNeighborY="2167">
        <dgm:presLayoutVars>
          <dgm:bulletEnabled val="1"/>
        </dgm:presLayoutVars>
      </dgm:prSet>
      <dgm:spPr/>
    </dgm:pt>
    <dgm:pt modelId="{9F770E54-A65C-497B-ABAC-20A4D2FBE87B}" type="pres">
      <dgm:prSet presAssocID="{5E29D76A-93A8-4C8A-8F68-EC38C57F5F4D}" presName="sibTrans" presStyleCnt="0"/>
      <dgm:spPr/>
    </dgm:pt>
    <dgm:pt modelId="{C7885DA3-F320-4E5B-B5F1-546EBAE5B404}" type="pres">
      <dgm:prSet presAssocID="{6CFEA929-A265-40DF-88EC-42BF1BA77EC3}" presName="textNode" presStyleLbl="node1" presStyleIdx="1" presStyleCnt="2" custScaleX="33883" custScaleY="133065" custLinFactX="17478" custLinFactNeighborX="100000" custLinFactNeighborY="4504">
        <dgm:presLayoutVars>
          <dgm:bulletEnabled val="1"/>
        </dgm:presLayoutVars>
      </dgm:prSet>
      <dgm:spPr/>
    </dgm:pt>
  </dgm:ptLst>
  <dgm:cxnLst>
    <dgm:cxn modelId="{CD76B520-2E17-46D6-8279-3F8524CDE956}" srcId="{75767CA6-BF51-4EE9-925E-0B762AD52563}" destId="{E7EFFA93-FFB2-477A-B058-25DD6451F765}" srcOrd="0" destOrd="0" parTransId="{F8372FFB-78F9-45A5-B1A5-C18D08881409}" sibTransId="{5E29D76A-93A8-4C8A-8F68-EC38C57F5F4D}"/>
    <dgm:cxn modelId="{4EC0484E-83AB-427D-85AF-35610FE40155}" srcId="{75767CA6-BF51-4EE9-925E-0B762AD52563}" destId="{6CFEA929-A265-40DF-88EC-42BF1BA77EC3}" srcOrd="1" destOrd="0" parTransId="{99A5E33C-1473-4083-A3DC-DE7F5AF59037}" sibTransId="{92703175-2257-44AB-9892-D0ADB4BE420D}"/>
    <dgm:cxn modelId="{3E4A3B93-6E14-47CC-A9AF-5DD1CE2B9A64}" type="presOf" srcId="{E7EFFA93-FFB2-477A-B058-25DD6451F765}" destId="{3463F99B-B5E7-4EB5-9AE1-58329F87B8BD}" srcOrd="0" destOrd="0" presId="urn:microsoft.com/office/officeart/2005/8/layout/hProcess9"/>
    <dgm:cxn modelId="{EF002DE3-AB6D-44CC-A0AB-0C15C1D7E22D}" type="presOf" srcId="{75767CA6-BF51-4EE9-925E-0B762AD52563}" destId="{C22D882F-39C5-4EB3-979E-4FFC18AF2F93}" srcOrd="0" destOrd="0" presId="urn:microsoft.com/office/officeart/2005/8/layout/hProcess9"/>
    <dgm:cxn modelId="{044211EF-E9ED-4C8E-89D2-FEE8BDCE505F}" type="presOf" srcId="{6CFEA929-A265-40DF-88EC-42BF1BA77EC3}" destId="{C7885DA3-F320-4E5B-B5F1-546EBAE5B404}" srcOrd="0" destOrd="0" presId="urn:microsoft.com/office/officeart/2005/8/layout/hProcess9"/>
    <dgm:cxn modelId="{19B2B0D2-57AE-4DD3-9572-992B44FC52DF}" type="presParOf" srcId="{C22D882F-39C5-4EB3-979E-4FFC18AF2F93}" destId="{AD4DC581-CC55-44AC-B64E-6A6FB6F83A34}" srcOrd="0" destOrd="0" presId="urn:microsoft.com/office/officeart/2005/8/layout/hProcess9"/>
    <dgm:cxn modelId="{E115D398-15BC-4179-A60D-619688E707AA}" type="presParOf" srcId="{C22D882F-39C5-4EB3-979E-4FFC18AF2F93}" destId="{A7743906-701D-43AF-95CB-72B9DEF7C61F}" srcOrd="1" destOrd="0" presId="urn:microsoft.com/office/officeart/2005/8/layout/hProcess9"/>
    <dgm:cxn modelId="{BCAAB727-A006-4C72-9417-70C95A1C5907}" type="presParOf" srcId="{A7743906-701D-43AF-95CB-72B9DEF7C61F}" destId="{3463F99B-B5E7-4EB5-9AE1-58329F87B8BD}" srcOrd="0" destOrd="0" presId="urn:microsoft.com/office/officeart/2005/8/layout/hProcess9"/>
    <dgm:cxn modelId="{D1A3C3D8-E134-4CBF-8A57-0F32C20E72FD}" type="presParOf" srcId="{A7743906-701D-43AF-95CB-72B9DEF7C61F}" destId="{9F770E54-A65C-497B-ABAC-20A4D2FBE87B}" srcOrd="1" destOrd="0" presId="urn:microsoft.com/office/officeart/2005/8/layout/hProcess9"/>
    <dgm:cxn modelId="{7FAE5A99-DDEC-4791-989F-5E2871828BD4}" type="presParOf" srcId="{A7743906-701D-43AF-95CB-72B9DEF7C61F}" destId="{C7885DA3-F320-4E5B-B5F1-546EBAE5B404}" srcOrd="2"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91D15A-856C-4456-A854-4BF8A706C417}"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MX"/>
        </a:p>
      </dgm:t>
    </dgm:pt>
    <dgm:pt modelId="{4A2A6771-E2D9-4934-A06D-FCC90C55123E}">
      <dgm:prSet phldrT="[Texto]"/>
      <dgm:spPr/>
      <dgm:t>
        <a:bodyPr/>
        <a:lstStyle/>
        <a:p>
          <a:r>
            <a:rPr lang="es-MX" dirty="0"/>
            <a:t>Presidente</a:t>
          </a:r>
        </a:p>
      </dgm:t>
    </dgm:pt>
    <dgm:pt modelId="{D6644942-C135-45A3-B73C-4304B0CE8A24}" type="parTrans" cxnId="{948D842E-2D90-4350-8D69-91FDA375A706}">
      <dgm:prSet/>
      <dgm:spPr/>
      <dgm:t>
        <a:bodyPr/>
        <a:lstStyle/>
        <a:p>
          <a:endParaRPr lang="es-MX"/>
        </a:p>
      </dgm:t>
    </dgm:pt>
    <dgm:pt modelId="{3A56FCA6-CB58-4CFB-AB51-7514C94582F7}" type="sibTrans" cxnId="{948D842E-2D90-4350-8D69-91FDA375A706}">
      <dgm:prSet/>
      <dgm:spPr/>
      <dgm:t>
        <a:bodyPr/>
        <a:lstStyle/>
        <a:p>
          <a:endParaRPr lang="es-MX"/>
        </a:p>
      </dgm:t>
    </dgm:pt>
    <dgm:pt modelId="{3F587A65-448E-46AA-8342-3D3EE826E572}">
      <dgm:prSet phldrT="[Texto]"/>
      <dgm:spPr/>
      <dgm:t>
        <a:bodyPr/>
        <a:lstStyle/>
        <a:p>
          <a:r>
            <a:rPr lang="es-MX" dirty="0">
              <a:solidFill>
                <a:schemeClr val="accent6">
                  <a:lumMod val="75000"/>
                </a:schemeClr>
              </a:solidFill>
            </a:rPr>
            <a:t>Vocal Ejecutivo: </a:t>
          </a:r>
        </a:p>
      </dgm:t>
    </dgm:pt>
    <dgm:pt modelId="{FF2E0CB6-81E4-422F-8442-A64F4D098768}" type="parTrans" cxnId="{6EEA0C75-4588-486D-8DE2-BB30E011F7BA}">
      <dgm:prSet/>
      <dgm:spPr/>
      <dgm:t>
        <a:bodyPr/>
        <a:lstStyle/>
        <a:p>
          <a:endParaRPr lang="es-MX"/>
        </a:p>
      </dgm:t>
    </dgm:pt>
    <dgm:pt modelId="{643A612A-FAE5-48AF-AAD5-5D9B1C5AA28F}" type="sibTrans" cxnId="{6EEA0C75-4588-486D-8DE2-BB30E011F7BA}">
      <dgm:prSet/>
      <dgm:spPr/>
      <dgm:t>
        <a:bodyPr/>
        <a:lstStyle/>
        <a:p>
          <a:endParaRPr lang="es-MX"/>
        </a:p>
      </dgm:t>
    </dgm:pt>
    <dgm:pt modelId="{4C257623-94D1-4FA9-B02E-9CC9DC7FF734}">
      <dgm:prSet phldrT="[Texto]"/>
      <dgm:spPr/>
      <dgm:t>
        <a:bodyPr/>
        <a:lstStyle/>
        <a:p>
          <a:r>
            <a:rPr lang="es-MX" dirty="0">
              <a:solidFill>
                <a:schemeClr val="accent5">
                  <a:lumMod val="50000"/>
                </a:schemeClr>
              </a:solidFill>
            </a:rPr>
            <a:t>Vocal A </a:t>
          </a:r>
        </a:p>
      </dgm:t>
    </dgm:pt>
    <dgm:pt modelId="{B099885B-17E2-4D31-9473-21A8989AC763}" type="parTrans" cxnId="{49550D1C-B349-464B-8A99-D7E88FECE9C5}">
      <dgm:prSet/>
      <dgm:spPr/>
      <dgm:t>
        <a:bodyPr/>
        <a:lstStyle/>
        <a:p>
          <a:endParaRPr lang="es-MX"/>
        </a:p>
      </dgm:t>
    </dgm:pt>
    <dgm:pt modelId="{56A9E7A9-866F-44CA-B539-C8041622832B}" type="sibTrans" cxnId="{49550D1C-B349-464B-8A99-D7E88FECE9C5}">
      <dgm:prSet/>
      <dgm:spPr/>
      <dgm:t>
        <a:bodyPr/>
        <a:lstStyle/>
        <a:p>
          <a:endParaRPr lang="es-MX"/>
        </a:p>
      </dgm:t>
    </dgm:pt>
    <dgm:pt modelId="{E43A8EB2-B104-41A0-87AC-D21F60C467F3}">
      <dgm:prSet phldrT="[Texto]"/>
      <dgm:spPr/>
      <dgm:t>
        <a:bodyPr/>
        <a:lstStyle/>
        <a:p>
          <a:r>
            <a:rPr lang="es-MX" dirty="0">
              <a:solidFill>
                <a:srgbClr val="CC3399"/>
              </a:solidFill>
            </a:rPr>
            <a:t>Vocal B </a:t>
          </a:r>
        </a:p>
      </dgm:t>
    </dgm:pt>
    <dgm:pt modelId="{7E41ACEA-6CA3-4330-910C-320724CBD15A}" type="parTrans" cxnId="{DD31BC7A-8AAE-4255-901A-8A5ED163D01B}">
      <dgm:prSet/>
      <dgm:spPr/>
      <dgm:t>
        <a:bodyPr/>
        <a:lstStyle/>
        <a:p>
          <a:endParaRPr lang="es-MX"/>
        </a:p>
      </dgm:t>
    </dgm:pt>
    <dgm:pt modelId="{6A6340BB-B4F8-4C92-9585-B05388C91A1D}" type="sibTrans" cxnId="{DD31BC7A-8AAE-4255-901A-8A5ED163D01B}">
      <dgm:prSet/>
      <dgm:spPr/>
      <dgm:t>
        <a:bodyPr/>
        <a:lstStyle/>
        <a:p>
          <a:endParaRPr lang="es-MX"/>
        </a:p>
      </dgm:t>
    </dgm:pt>
    <dgm:pt modelId="{4490D86E-EC13-4562-BD3D-B307EBEDE933}">
      <dgm:prSet phldrT="[Texto]"/>
      <dgm:spPr/>
      <dgm:t>
        <a:bodyPr/>
        <a:lstStyle/>
        <a:p>
          <a:r>
            <a:rPr lang="es-MX" dirty="0">
              <a:solidFill>
                <a:srgbClr val="FF0000"/>
              </a:solidFill>
            </a:rPr>
            <a:t>Vocal D</a:t>
          </a:r>
        </a:p>
      </dgm:t>
    </dgm:pt>
    <dgm:pt modelId="{3922EC90-7A47-44ED-A982-3529C9AAE9BC}" type="parTrans" cxnId="{72B0B8C8-ECCD-4655-943E-95D099F1909F}">
      <dgm:prSet/>
      <dgm:spPr/>
      <dgm:t>
        <a:bodyPr/>
        <a:lstStyle/>
        <a:p>
          <a:endParaRPr lang="es-MX"/>
        </a:p>
      </dgm:t>
    </dgm:pt>
    <dgm:pt modelId="{CE36F45E-B059-4701-9ADB-F38AF3CC3DD5}" type="sibTrans" cxnId="{72B0B8C8-ECCD-4655-943E-95D099F1909F}">
      <dgm:prSet/>
      <dgm:spPr/>
      <dgm:t>
        <a:bodyPr/>
        <a:lstStyle/>
        <a:p>
          <a:endParaRPr lang="es-MX"/>
        </a:p>
      </dgm:t>
    </dgm:pt>
    <dgm:pt modelId="{8687283B-5C4D-4890-9AF8-2E559B5C1C5D}">
      <dgm:prSet phldrT="[Texto]"/>
      <dgm:spPr/>
      <dgm:t>
        <a:bodyPr/>
        <a:lstStyle/>
        <a:p>
          <a:r>
            <a:rPr lang="es-MX" dirty="0">
              <a:solidFill>
                <a:schemeClr val="accent2">
                  <a:lumMod val="75000"/>
                </a:schemeClr>
              </a:solidFill>
            </a:rPr>
            <a:t>Vocal C </a:t>
          </a:r>
        </a:p>
      </dgm:t>
    </dgm:pt>
    <dgm:pt modelId="{BF446355-8FBE-4A6E-8E1E-7B63277B7FCE}" type="parTrans" cxnId="{BA7A2B4F-2388-49D4-8878-D401622E2135}">
      <dgm:prSet/>
      <dgm:spPr/>
      <dgm:t>
        <a:bodyPr/>
        <a:lstStyle/>
        <a:p>
          <a:endParaRPr lang="es-MX"/>
        </a:p>
      </dgm:t>
    </dgm:pt>
    <dgm:pt modelId="{03877737-A81A-44CA-810E-BCEF3176F2D2}" type="sibTrans" cxnId="{BA7A2B4F-2388-49D4-8878-D401622E2135}">
      <dgm:prSet/>
      <dgm:spPr/>
      <dgm:t>
        <a:bodyPr/>
        <a:lstStyle/>
        <a:p>
          <a:endParaRPr lang="es-MX"/>
        </a:p>
      </dgm:t>
    </dgm:pt>
    <dgm:pt modelId="{844F2CFC-2B21-4DC2-B442-170F3F80867C}">
      <dgm:prSet phldrT="[Texto]"/>
      <dgm:spPr/>
      <dgm:t>
        <a:bodyPr/>
        <a:lstStyle/>
        <a:p>
          <a:r>
            <a:rPr lang="es-MX" dirty="0">
              <a:solidFill>
                <a:srgbClr val="7030A0"/>
              </a:solidFill>
            </a:rPr>
            <a:t>Invitados*</a:t>
          </a:r>
        </a:p>
      </dgm:t>
    </dgm:pt>
    <dgm:pt modelId="{31E8E170-7344-4961-9F7C-76B9F5A64014}" type="parTrans" cxnId="{CBD00CE0-A4A0-434C-9494-63E4E89C85B6}">
      <dgm:prSet/>
      <dgm:spPr/>
      <dgm:t>
        <a:bodyPr/>
        <a:lstStyle/>
        <a:p>
          <a:endParaRPr lang="es-MX"/>
        </a:p>
      </dgm:t>
    </dgm:pt>
    <dgm:pt modelId="{AA1F186F-F1AF-4AC7-86B4-6D0115AA38DA}" type="sibTrans" cxnId="{CBD00CE0-A4A0-434C-9494-63E4E89C85B6}">
      <dgm:prSet/>
      <dgm:spPr/>
      <dgm:t>
        <a:bodyPr/>
        <a:lstStyle/>
        <a:p>
          <a:endParaRPr lang="es-MX"/>
        </a:p>
      </dgm:t>
    </dgm:pt>
    <dgm:pt modelId="{BB843F94-D543-4849-8F44-8DA348FBB634}" type="pres">
      <dgm:prSet presAssocID="{3B91D15A-856C-4456-A854-4BF8A706C417}" presName="Name0" presStyleCnt="0">
        <dgm:presLayoutVars>
          <dgm:orgChart val="1"/>
          <dgm:chPref val="1"/>
          <dgm:dir/>
          <dgm:animOne val="branch"/>
          <dgm:animLvl val="lvl"/>
          <dgm:resizeHandles/>
        </dgm:presLayoutVars>
      </dgm:prSet>
      <dgm:spPr/>
    </dgm:pt>
    <dgm:pt modelId="{F4268B36-F160-4E4F-A6F1-90102C983AD2}" type="pres">
      <dgm:prSet presAssocID="{4A2A6771-E2D9-4934-A06D-FCC90C55123E}" presName="hierRoot1" presStyleCnt="0">
        <dgm:presLayoutVars>
          <dgm:hierBranch val="init"/>
        </dgm:presLayoutVars>
      </dgm:prSet>
      <dgm:spPr/>
    </dgm:pt>
    <dgm:pt modelId="{8DFB3844-E4FF-427F-AF37-5AD1FD0AE149}" type="pres">
      <dgm:prSet presAssocID="{4A2A6771-E2D9-4934-A06D-FCC90C55123E}" presName="rootComposite1" presStyleCnt="0"/>
      <dgm:spPr/>
    </dgm:pt>
    <dgm:pt modelId="{37A4DB48-B6BC-4BE5-80AF-3A0A7368E889}" type="pres">
      <dgm:prSet presAssocID="{4A2A6771-E2D9-4934-A06D-FCC90C55123E}" presName="rootText1" presStyleLbl="alignAcc1" presStyleIdx="0" presStyleCnt="0" custLinFactNeighborX="-6986" custLinFactNeighborY="-91234">
        <dgm:presLayoutVars>
          <dgm:chPref val="3"/>
        </dgm:presLayoutVars>
      </dgm:prSet>
      <dgm:spPr/>
    </dgm:pt>
    <dgm:pt modelId="{B61F3B2C-61E3-4EED-B02D-D3E66084C1BB}" type="pres">
      <dgm:prSet presAssocID="{4A2A6771-E2D9-4934-A06D-FCC90C55123E}" presName="topArc1" presStyleLbl="parChTrans1D1" presStyleIdx="0" presStyleCnt="14"/>
      <dgm:spPr/>
    </dgm:pt>
    <dgm:pt modelId="{17697F93-49DA-4B51-8FC1-5F000C308E5E}" type="pres">
      <dgm:prSet presAssocID="{4A2A6771-E2D9-4934-A06D-FCC90C55123E}" presName="bottomArc1" presStyleLbl="parChTrans1D1" presStyleIdx="1" presStyleCnt="14"/>
      <dgm:spPr/>
    </dgm:pt>
    <dgm:pt modelId="{BCF00C9A-836A-41DE-B60B-74F00B8D04A8}" type="pres">
      <dgm:prSet presAssocID="{4A2A6771-E2D9-4934-A06D-FCC90C55123E}" presName="topConnNode1" presStyleLbl="node1" presStyleIdx="0" presStyleCnt="0"/>
      <dgm:spPr/>
    </dgm:pt>
    <dgm:pt modelId="{2F95607C-D05B-4234-94FB-09E1DE94B0D7}" type="pres">
      <dgm:prSet presAssocID="{4A2A6771-E2D9-4934-A06D-FCC90C55123E}" presName="hierChild2" presStyleCnt="0"/>
      <dgm:spPr/>
    </dgm:pt>
    <dgm:pt modelId="{2E77A04A-5AFE-411F-B97F-402E9710E99C}" type="pres">
      <dgm:prSet presAssocID="{FF2E0CB6-81E4-422F-8442-A64F4D098768}" presName="Name28" presStyleLbl="parChTrans1D2" presStyleIdx="0" presStyleCnt="6"/>
      <dgm:spPr/>
    </dgm:pt>
    <dgm:pt modelId="{8C3A8134-58A7-4D1E-8223-8B2AB92A15B5}" type="pres">
      <dgm:prSet presAssocID="{3F587A65-448E-46AA-8342-3D3EE826E572}" presName="hierRoot2" presStyleCnt="0">
        <dgm:presLayoutVars>
          <dgm:hierBranch val="init"/>
        </dgm:presLayoutVars>
      </dgm:prSet>
      <dgm:spPr/>
    </dgm:pt>
    <dgm:pt modelId="{82AC8CE9-38EE-48F4-AB99-2FBB02A9B2E9}" type="pres">
      <dgm:prSet presAssocID="{3F587A65-448E-46AA-8342-3D3EE826E572}" presName="rootComposite2" presStyleCnt="0"/>
      <dgm:spPr/>
    </dgm:pt>
    <dgm:pt modelId="{568F0EDC-6999-402D-9715-86AFE881DF2E}" type="pres">
      <dgm:prSet presAssocID="{3F587A65-448E-46AA-8342-3D3EE826E572}" presName="rootText2" presStyleLbl="alignAcc1" presStyleIdx="0" presStyleCnt="0">
        <dgm:presLayoutVars>
          <dgm:chPref val="3"/>
        </dgm:presLayoutVars>
      </dgm:prSet>
      <dgm:spPr/>
    </dgm:pt>
    <dgm:pt modelId="{D8C6C7E4-3CD7-4F52-B272-85B3348089E9}" type="pres">
      <dgm:prSet presAssocID="{3F587A65-448E-46AA-8342-3D3EE826E572}" presName="topArc2" presStyleLbl="parChTrans1D1" presStyleIdx="2" presStyleCnt="14"/>
      <dgm:spPr/>
    </dgm:pt>
    <dgm:pt modelId="{93EF3A82-5E32-418D-9E3D-90A2939CFA1F}" type="pres">
      <dgm:prSet presAssocID="{3F587A65-448E-46AA-8342-3D3EE826E572}" presName="bottomArc2" presStyleLbl="parChTrans1D1" presStyleIdx="3" presStyleCnt="14"/>
      <dgm:spPr/>
    </dgm:pt>
    <dgm:pt modelId="{6BF2AAD4-9088-4E02-85FA-D71841E89381}" type="pres">
      <dgm:prSet presAssocID="{3F587A65-448E-46AA-8342-3D3EE826E572}" presName="topConnNode2" presStyleLbl="node2" presStyleIdx="0" presStyleCnt="0"/>
      <dgm:spPr/>
    </dgm:pt>
    <dgm:pt modelId="{EECEB9C1-A37E-4613-9985-A3013D9227AA}" type="pres">
      <dgm:prSet presAssocID="{3F587A65-448E-46AA-8342-3D3EE826E572}" presName="hierChild4" presStyleCnt="0"/>
      <dgm:spPr/>
    </dgm:pt>
    <dgm:pt modelId="{700A1E03-9648-4090-8BCD-280B6364AA35}" type="pres">
      <dgm:prSet presAssocID="{3F587A65-448E-46AA-8342-3D3EE826E572}" presName="hierChild5" presStyleCnt="0"/>
      <dgm:spPr/>
    </dgm:pt>
    <dgm:pt modelId="{E6890218-3B0B-47D7-A03B-6F27B995DA3D}" type="pres">
      <dgm:prSet presAssocID="{B099885B-17E2-4D31-9473-21A8989AC763}" presName="Name28" presStyleLbl="parChTrans1D2" presStyleIdx="1" presStyleCnt="6"/>
      <dgm:spPr/>
    </dgm:pt>
    <dgm:pt modelId="{50FA6A6E-C22B-453B-9D4D-1B410B3DA195}" type="pres">
      <dgm:prSet presAssocID="{4C257623-94D1-4FA9-B02E-9CC9DC7FF734}" presName="hierRoot2" presStyleCnt="0">
        <dgm:presLayoutVars>
          <dgm:hierBranch val="init"/>
        </dgm:presLayoutVars>
      </dgm:prSet>
      <dgm:spPr/>
    </dgm:pt>
    <dgm:pt modelId="{BA678162-0A5A-49C9-99A1-165025A6B877}" type="pres">
      <dgm:prSet presAssocID="{4C257623-94D1-4FA9-B02E-9CC9DC7FF734}" presName="rootComposite2" presStyleCnt="0"/>
      <dgm:spPr/>
    </dgm:pt>
    <dgm:pt modelId="{E3440840-3AAD-4121-8B5B-7CF310A44753}" type="pres">
      <dgm:prSet presAssocID="{4C257623-94D1-4FA9-B02E-9CC9DC7FF734}" presName="rootText2" presStyleLbl="alignAcc1" presStyleIdx="0" presStyleCnt="0">
        <dgm:presLayoutVars>
          <dgm:chPref val="3"/>
        </dgm:presLayoutVars>
      </dgm:prSet>
      <dgm:spPr/>
    </dgm:pt>
    <dgm:pt modelId="{39A1FB47-8E08-448C-A536-184A7EF4DD6C}" type="pres">
      <dgm:prSet presAssocID="{4C257623-94D1-4FA9-B02E-9CC9DC7FF734}" presName="topArc2" presStyleLbl="parChTrans1D1" presStyleIdx="4" presStyleCnt="14"/>
      <dgm:spPr/>
    </dgm:pt>
    <dgm:pt modelId="{0FD51E43-6AEB-4599-8841-3370583A3384}" type="pres">
      <dgm:prSet presAssocID="{4C257623-94D1-4FA9-B02E-9CC9DC7FF734}" presName="bottomArc2" presStyleLbl="parChTrans1D1" presStyleIdx="5" presStyleCnt="14"/>
      <dgm:spPr/>
    </dgm:pt>
    <dgm:pt modelId="{AD840462-B6AD-42B5-801F-0D18F37FACAA}" type="pres">
      <dgm:prSet presAssocID="{4C257623-94D1-4FA9-B02E-9CC9DC7FF734}" presName="topConnNode2" presStyleLbl="node2" presStyleIdx="0" presStyleCnt="0"/>
      <dgm:spPr/>
    </dgm:pt>
    <dgm:pt modelId="{62FDFC6B-1067-4A9E-923C-073F593DFDF6}" type="pres">
      <dgm:prSet presAssocID="{4C257623-94D1-4FA9-B02E-9CC9DC7FF734}" presName="hierChild4" presStyleCnt="0"/>
      <dgm:spPr/>
    </dgm:pt>
    <dgm:pt modelId="{A321AA2C-05F1-4803-BF60-40A01645AC5E}" type="pres">
      <dgm:prSet presAssocID="{4C257623-94D1-4FA9-B02E-9CC9DC7FF734}" presName="hierChild5" presStyleCnt="0"/>
      <dgm:spPr/>
    </dgm:pt>
    <dgm:pt modelId="{CB2C8AF2-EBD9-4B54-8387-CEBE6686E97C}" type="pres">
      <dgm:prSet presAssocID="{7E41ACEA-6CA3-4330-910C-320724CBD15A}" presName="Name28" presStyleLbl="parChTrans1D2" presStyleIdx="2" presStyleCnt="6"/>
      <dgm:spPr/>
    </dgm:pt>
    <dgm:pt modelId="{8162E09E-1C0A-4856-96D9-9420CBF4DC69}" type="pres">
      <dgm:prSet presAssocID="{E43A8EB2-B104-41A0-87AC-D21F60C467F3}" presName="hierRoot2" presStyleCnt="0">
        <dgm:presLayoutVars>
          <dgm:hierBranch val="init"/>
        </dgm:presLayoutVars>
      </dgm:prSet>
      <dgm:spPr/>
    </dgm:pt>
    <dgm:pt modelId="{F55975E3-A056-4256-A53D-BCCC4D3CB3F9}" type="pres">
      <dgm:prSet presAssocID="{E43A8EB2-B104-41A0-87AC-D21F60C467F3}" presName="rootComposite2" presStyleCnt="0"/>
      <dgm:spPr/>
    </dgm:pt>
    <dgm:pt modelId="{0EA793C5-6266-4811-BA88-29CEE35E5A40}" type="pres">
      <dgm:prSet presAssocID="{E43A8EB2-B104-41A0-87AC-D21F60C467F3}" presName="rootText2" presStyleLbl="alignAcc1" presStyleIdx="0" presStyleCnt="0">
        <dgm:presLayoutVars>
          <dgm:chPref val="3"/>
        </dgm:presLayoutVars>
      </dgm:prSet>
      <dgm:spPr/>
    </dgm:pt>
    <dgm:pt modelId="{0C1BAD96-9B9B-4F20-B35B-3F8DFF34E756}" type="pres">
      <dgm:prSet presAssocID="{E43A8EB2-B104-41A0-87AC-D21F60C467F3}" presName="topArc2" presStyleLbl="parChTrans1D1" presStyleIdx="6" presStyleCnt="14"/>
      <dgm:spPr/>
    </dgm:pt>
    <dgm:pt modelId="{0FCD7BF2-84A1-487A-A88A-88CF7C345616}" type="pres">
      <dgm:prSet presAssocID="{E43A8EB2-B104-41A0-87AC-D21F60C467F3}" presName="bottomArc2" presStyleLbl="parChTrans1D1" presStyleIdx="7" presStyleCnt="14"/>
      <dgm:spPr/>
    </dgm:pt>
    <dgm:pt modelId="{6B37D9EA-3AF6-4FDD-A020-DD5C4ABE5AC4}" type="pres">
      <dgm:prSet presAssocID="{E43A8EB2-B104-41A0-87AC-D21F60C467F3}" presName="topConnNode2" presStyleLbl="node2" presStyleIdx="0" presStyleCnt="0"/>
      <dgm:spPr/>
    </dgm:pt>
    <dgm:pt modelId="{3F203E13-3B70-4AA8-BCDD-FAB9ECC871C6}" type="pres">
      <dgm:prSet presAssocID="{E43A8EB2-B104-41A0-87AC-D21F60C467F3}" presName="hierChild4" presStyleCnt="0"/>
      <dgm:spPr/>
    </dgm:pt>
    <dgm:pt modelId="{50D3C9B9-400E-4E5D-802B-2392C54DAEE1}" type="pres">
      <dgm:prSet presAssocID="{E43A8EB2-B104-41A0-87AC-D21F60C467F3}" presName="hierChild5" presStyleCnt="0"/>
      <dgm:spPr/>
    </dgm:pt>
    <dgm:pt modelId="{269B9AA0-9FD9-42D1-99B9-53E64088EE90}" type="pres">
      <dgm:prSet presAssocID="{BF446355-8FBE-4A6E-8E1E-7B63277B7FCE}" presName="Name28" presStyleLbl="parChTrans1D2" presStyleIdx="3" presStyleCnt="6"/>
      <dgm:spPr/>
    </dgm:pt>
    <dgm:pt modelId="{597EC56C-FE44-4BC2-B6BB-797D408B3951}" type="pres">
      <dgm:prSet presAssocID="{8687283B-5C4D-4890-9AF8-2E559B5C1C5D}" presName="hierRoot2" presStyleCnt="0">
        <dgm:presLayoutVars>
          <dgm:hierBranch val="init"/>
        </dgm:presLayoutVars>
      </dgm:prSet>
      <dgm:spPr/>
    </dgm:pt>
    <dgm:pt modelId="{96257D4A-1637-4505-A9EE-242B3739497B}" type="pres">
      <dgm:prSet presAssocID="{8687283B-5C4D-4890-9AF8-2E559B5C1C5D}" presName="rootComposite2" presStyleCnt="0"/>
      <dgm:spPr/>
    </dgm:pt>
    <dgm:pt modelId="{FA18141F-15F9-47D9-A048-9071B34AE8EC}" type="pres">
      <dgm:prSet presAssocID="{8687283B-5C4D-4890-9AF8-2E559B5C1C5D}" presName="rootText2" presStyleLbl="alignAcc1" presStyleIdx="0" presStyleCnt="0">
        <dgm:presLayoutVars>
          <dgm:chPref val="3"/>
        </dgm:presLayoutVars>
      </dgm:prSet>
      <dgm:spPr/>
    </dgm:pt>
    <dgm:pt modelId="{69D467A8-BCD3-40A4-B295-0C68A20029F5}" type="pres">
      <dgm:prSet presAssocID="{8687283B-5C4D-4890-9AF8-2E559B5C1C5D}" presName="topArc2" presStyleLbl="parChTrans1D1" presStyleIdx="8" presStyleCnt="14"/>
      <dgm:spPr/>
    </dgm:pt>
    <dgm:pt modelId="{6BAE12EF-73F9-4961-BBF2-BCC0BDE52164}" type="pres">
      <dgm:prSet presAssocID="{8687283B-5C4D-4890-9AF8-2E559B5C1C5D}" presName="bottomArc2" presStyleLbl="parChTrans1D1" presStyleIdx="9" presStyleCnt="14"/>
      <dgm:spPr/>
    </dgm:pt>
    <dgm:pt modelId="{035689FD-DCAA-41A4-A9D8-9B31C72E18B4}" type="pres">
      <dgm:prSet presAssocID="{8687283B-5C4D-4890-9AF8-2E559B5C1C5D}" presName="topConnNode2" presStyleLbl="node2" presStyleIdx="0" presStyleCnt="0"/>
      <dgm:spPr/>
    </dgm:pt>
    <dgm:pt modelId="{3A52802F-FB5E-4823-A4A5-490F424C1279}" type="pres">
      <dgm:prSet presAssocID="{8687283B-5C4D-4890-9AF8-2E559B5C1C5D}" presName="hierChild4" presStyleCnt="0"/>
      <dgm:spPr/>
    </dgm:pt>
    <dgm:pt modelId="{7F93465F-87F6-4273-A4CF-B1E271337A76}" type="pres">
      <dgm:prSet presAssocID="{8687283B-5C4D-4890-9AF8-2E559B5C1C5D}" presName="hierChild5" presStyleCnt="0"/>
      <dgm:spPr/>
    </dgm:pt>
    <dgm:pt modelId="{43023DE6-09DC-4BEE-AF29-33E7CEA8C4F8}" type="pres">
      <dgm:prSet presAssocID="{3922EC90-7A47-44ED-A982-3529C9AAE9BC}" presName="Name28" presStyleLbl="parChTrans1D2" presStyleIdx="4" presStyleCnt="6"/>
      <dgm:spPr/>
    </dgm:pt>
    <dgm:pt modelId="{061E9237-B04E-4ED3-AEDF-41D9242155A1}" type="pres">
      <dgm:prSet presAssocID="{4490D86E-EC13-4562-BD3D-B307EBEDE933}" presName="hierRoot2" presStyleCnt="0">
        <dgm:presLayoutVars>
          <dgm:hierBranch val="init"/>
        </dgm:presLayoutVars>
      </dgm:prSet>
      <dgm:spPr/>
    </dgm:pt>
    <dgm:pt modelId="{61006A27-71EF-4BD4-9307-9968379F62A5}" type="pres">
      <dgm:prSet presAssocID="{4490D86E-EC13-4562-BD3D-B307EBEDE933}" presName="rootComposite2" presStyleCnt="0"/>
      <dgm:spPr/>
    </dgm:pt>
    <dgm:pt modelId="{B096182D-D0CA-4EB7-B725-EB7E6098E789}" type="pres">
      <dgm:prSet presAssocID="{4490D86E-EC13-4562-BD3D-B307EBEDE933}" presName="rootText2" presStyleLbl="alignAcc1" presStyleIdx="0" presStyleCnt="0">
        <dgm:presLayoutVars>
          <dgm:chPref val="3"/>
        </dgm:presLayoutVars>
      </dgm:prSet>
      <dgm:spPr/>
    </dgm:pt>
    <dgm:pt modelId="{0D3DC25A-B444-4D4F-90E7-A9BEE00CCE92}" type="pres">
      <dgm:prSet presAssocID="{4490D86E-EC13-4562-BD3D-B307EBEDE933}" presName="topArc2" presStyleLbl="parChTrans1D1" presStyleIdx="10" presStyleCnt="14"/>
      <dgm:spPr/>
    </dgm:pt>
    <dgm:pt modelId="{D87C69AD-58A9-458A-B8E6-74051806B603}" type="pres">
      <dgm:prSet presAssocID="{4490D86E-EC13-4562-BD3D-B307EBEDE933}" presName="bottomArc2" presStyleLbl="parChTrans1D1" presStyleIdx="11" presStyleCnt="14"/>
      <dgm:spPr/>
    </dgm:pt>
    <dgm:pt modelId="{BDEE8A77-A339-496B-B0A4-E8083A5856F0}" type="pres">
      <dgm:prSet presAssocID="{4490D86E-EC13-4562-BD3D-B307EBEDE933}" presName="topConnNode2" presStyleLbl="node2" presStyleIdx="0" presStyleCnt="0"/>
      <dgm:spPr/>
    </dgm:pt>
    <dgm:pt modelId="{21EEB79D-137D-4E0C-B7A7-13B45F41D1AB}" type="pres">
      <dgm:prSet presAssocID="{4490D86E-EC13-4562-BD3D-B307EBEDE933}" presName="hierChild4" presStyleCnt="0"/>
      <dgm:spPr/>
    </dgm:pt>
    <dgm:pt modelId="{F43D2C25-B90B-4614-AEE1-E50320AE789D}" type="pres">
      <dgm:prSet presAssocID="{4490D86E-EC13-4562-BD3D-B307EBEDE933}" presName="hierChild5" presStyleCnt="0"/>
      <dgm:spPr/>
    </dgm:pt>
    <dgm:pt modelId="{D4D5F21C-F1E0-4784-AD1B-26167A410ABE}" type="pres">
      <dgm:prSet presAssocID="{31E8E170-7344-4961-9F7C-76B9F5A64014}" presName="Name28" presStyleLbl="parChTrans1D2" presStyleIdx="5" presStyleCnt="6"/>
      <dgm:spPr/>
    </dgm:pt>
    <dgm:pt modelId="{AAAAD8B7-910E-44F8-A399-B439BE1BAE9D}" type="pres">
      <dgm:prSet presAssocID="{844F2CFC-2B21-4DC2-B442-170F3F80867C}" presName="hierRoot2" presStyleCnt="0">
        <dgm:presLayoutVars>
          <dgm:hierBranch val="init"/>
        </dgm:presLayoutVars>
      </dgm:prSet>
      <dgm:spPr/>
    </dgm:pt>
    <dgm:pt modelId="{ED17E3EA-369B-42C1-81AD-6460599D93DE}" type="pres">
      <dgm:prSet presAssocID="{844F2CFC-2B21-4DC2-B442-170F3F80867C}" presName="rootComposite2" presStyleCnt="0"/>
      <dgm:spPr/>
    </dgm:pt>
    <dgm:pt modelId="{32E375CB-D909-47B8-A5D3-6D1CF16E0FFD}" type="pres">
      <dgm:prSet presAssocID="{844F2CFC-2B21-4DC2-B442-170F3F80867C}" presName="rootText2" presStyleLbl="alignAcc1" presStyleIdx="0" presStyleCnt="0">
        <dgm:presLayoutVars>
          <dgm:chPref val="3"/>
        </dgm:presLayoutVars>
      </dgm:prSet>
      <dgm:spPr/>
    </dgm:pt>
    <dgm:pt modelId="{FED47EF0-2DE9-48A0-AF23-3BFBEABBF4DC}" type="pres">
      <dgm:prSet presAssocID="{844F2CFC-2B21-4DC2-B442-170F3F80867C}" presName="topArc2" presStyleLbl="parChTrans1D1" presStyleIdx="12" presStyleCnt="14"/>
      <dgm:spPr/>
    </dgm:pt>
    <dgm:pt modelId="{E827BB8F-FCCA-44B5-B600-16DF231DEB93}" type="pres">
      <dgm:prSet presAssocID="{844F2CFC-2B21-4DC2-B442-170F3F80867C}" presName="bottomArc2" presStyleLbl="parChTrans1D1" presStyleIdx="13" presStyleCnt="14"/>
      <dgm:spPr/>
    </dgm:pt>
    <dgm:pt modelId="{FEDDE558-0AC1-4833-B4ED-76DA6F51DB68}" type="pres">
      <dgm:prSet presAssocID="{844F2CFC-2B21-4DC2-B442-170F3F80867C}" presName="topConnNode2" presStyleLbl="node2" presStyleIdx="0" presStyleCnt="0"/>
      <dgm:spPr/>
    </dgm:pt>
    <dgm:pt modelId="{C63D0D77-8450-4423-8D56-66FE5D5BF9C0}" type="pres">
      <dgm:prSet presAssocID="{844F2CFC-2B21-4DC2-B442-170F3F80867C}" presName="hierChild4" presStyleCnt="0"/>
      <dgm:spPr/>
    </dgm:pt>
    <dgm:pt modelId="{9A4341A0-9EB8-45A6-B7EF-9DDDE1C9A52A}" type="pres">
      <dgm:prSet presAssocID="{844F2CFC-2B21-4DC2-B442-170F3F80867C}" presName="hierChild5" presStyleCnt="0"/>
      <dgm:spPr/>
    </dgm:pt>
    <dgm:pt modelId="{69A4FBBC-07FF-440A-9859-157281F1838C}" type="pres">
      <dgm:prSet presAssocID="{4A2A6771-E2D9-4934-A06D-FCC90C55123E}" presName="hierChild3" presStyleCnt="0"/>
      <dgm:spPr/>
    </dgm:pt>
  </dgm:ptLst>
  <dgm:cxnLst>
    <dgm:cxn modelId="{2C725200-E36F-4FC2-8D53-6C9EECBFACB5}" type="presOf" srcId="{4C257623-94D1-4FA9-B02E-9CC9DC7FF734}" destId="{E3440840-3AAD-4121-8B5B-7CF310A44753}" srcOrd="0" destOrd="0" presId="urn:microsoft.com/office/officeart/2008/layout/HalfCircleOrganizationChart"/>
    <dgm:cxn modelId="{36387C0C-9CBD-46A2-B597-3887B04CEDD7}" type="presOf" srcId="{3F587A65-448E-46AA-8342-3D3EE826E572}" destId="{6BF2AAD4-9088-4E02-85FA-D71841E89381}" srcOrd="1" destOrd="0" presId="urn:microsoft.com/office/officeart/2008/layout/HalfCircleOrganizationChart"/>
    <dgm:cxn modelId="{49550D1C-B349-464B-8A99-D7E88FECE9C5}" srcId="{4A2A6771-E2D9-4934-A06D-FCC90C55123E}" destId="{4C257623-94D1-4FA9-B02E-9CC9DC7FF734}" srcOrd="1" destOrd="0" parTransId="{B099885B-17E2-4D31-9473-21A8989AC763}" sibTransId="{56A9E7A9-866F-44CA-B539-C8041622832B}"/>
    <dgm:cxn modelId="{948D842E-2D90-4350-8D69-91FDA375A706}" srcId="{3B91D15A-856C-4456-A854-4BF8A706C417}" destId="{4A2A6771-E2D9-4934-A06D-FCC90C55123E}" srcOrd="0" destOrd="0" parTransId="{D6644942-C135-45A3-B73C-4304B0CE8A24}" sibTransId="{3A56FCA6-CB58-4CFB-AB51-7514C94582F7}"/>
    <dgm:cxn modelId="{51AB933F-DDEE-4F4F-BFB0-0908C5765F4A}" type="presOf" srcId="{3B91D15A-856C-4456-A854-4BF8A706C417}" destId="{BB843F94-D543-4849-8F44-8DA348FBB634}" srcOrd="0" destOrd="0" presId="urn:microsoft.com/office/officeart/2008/layout/HalfCircleOrganizationChart"/>
    <dgm:cxn modelId="{025A3349-7C12-4E58-B9C7-757FC93F0FEF}" type="presOf" srcId="{8687283B-5C4D-4890-9AF8-2E559B5C1C5D}" destId="{035689FD-DCAA-41A4-A9D8-9B31C72E18B4}" srcOrd="1" destOrd="0" presId="urn:microsoft.com/office/officeart/2008/layout/HalfCircleOrganizationChart"/>
    <dgm:cxn modelId="{BA7A2B4F-2388-49D4-8878-D401622E2135}" srcId="{4A2A6771-E2D9-4934-A06D-FCC90C55123E}" destId="{8687283B-5C4D-4890-9AF8-2E559B5C1C5D}" srcOrd="3" destOrd="0" parTransId="{BF446355-8FBE-4A6E-8E1E-7B63277B7FCE}" sibTransId="{03877737-A81A-44CA-810E-BCEF3176F2D2}"/>
    <dgm:cxn modelId="{55D3C550-8232-4406-B880-4719599AF7AD}" type="presOf" srcId="{E43A8EB2-B104-41A0-87AC-D21F60C467F3}" destId="{6B37D9EA-3AF6-4FDD-A020-DD5C4ABE5AC4}" srcOrd="1" destOrd="0" presId="urn:microsoft.com/office/officeart/2008/layout/HalfCircleOrganizationChart"/>
    <dgm:cxn modelId="{09DA9C54-812F-4298-8FEF-D306582F1D73}" type="presOf" srcId="{8687283B-5C4D-4890-9AF8-2E559B5C1C5D}" destId="{FA18141F-15F9-47D9-A048-9071B34AE8EC}" srcOrd="0" destOrd="0" presId="urn:microsoft.com/office/officeart/2008/layout/HalfCircleOrganizationChart"/>
    <dgm:cxn modelId="{6EEA0C75-4588-486D-8DE2-BB30E011F7BA}" srcId="{4A2A6771-E2D9-4934-A06D-FCC90C55123E}" destId="{3F587A65-448E-46AA-8342-3D3EE826E572}" srcOrd="0" destOrd="0" parTransId="{FF2E0CB6-81E4-422F-8442-A64F4D098768}" sibTransId="{643A612A-FAE5-48AF-AAD5-5D9B1C5AA28F}"/>
    <dgm:cxn modelId="{C8472975-6FFB-48D8-B49C-936DFFDA1536}" type="presOf" srcId="{BF446355-8FBE-4A6E-8E1E-7B63277B7FCE}" destId="{269B9AA0-9FD9-42D1-99B9-53E64088EE90}" srcOrd="0" destOrd="0" presId="urn:microsoft.com/office/officeart/2008/layout/HalfCircleOrganizationChart"/>
    <dgm:cxn modelId="{B1B5175A-77D3-4FA1-91CA-8EAFAF72C2DE}" type="presOf" srcId="{E43A8EB2-B104-41A0-87AC-D21F60C467F3}" destId="{0EA793C5-6266-4811-BA88-29CEE35E5A40}" srcOrd="0" destOrd="0" presId="urn:microsoft.com/office/officeart/2008/layout/HalfCircleOrganizationChart"/>
    <dgm:cxn modelId="{DD31BC7A-8AAE-4255-901A-8A5ED163D01B}" srcId="{4A2A6771-E2D9-4934-A06D-FCC90C55123E}" destId="{E43A8EB2-B104-41A0-87AC-D21F60C467F3}" srcOrd="2" destOrd="0" parTransId="{7E41ACEA-6CA3-4330-910C-320724CBD15A}" sibTransId="{6A6340BB-B4F8-4C92-9585-B05388C91A1D}"/>
    <dgm:cxn modelId="{5F6B2D7B-DA09-445C-8597-7C720BD0423E}" type="presOf" srcId="{4490D86E-EC13-4562-BD3D-B307EBEDE933}" destId="{B096182D-D0CA-4EB7-B725-EB7E6098E789}" srcOrd="0" destOrd="0" presId="urn:microsoft.com/office/officeart/2008/layout/HalfCircleOrganizationChart"/>
    <dgm:cxn modelId="{46A4607E-83FE-4A4A-A320-720DAF5C3CD9}" type="presOf" srcId="{B099885B-17E2-4D31-9473-21A8989AC763}" destId="{E6890218-3B0B-47D7-A03B-6F27B995DA3D}" srcOrd="0" destOrd="0" presId="urn:microsoft.com/office/officeart/2008/layout/HalfCircleOrganizationChart"/>
    <dgm:cxn modelId="{72F8548C-340A-40B4-B8C6-C0B603FA7163}" type="presOf" srcId="{FF2E0CB6-81E4-422F-8442-A64F4D098768}" destId="{2E77A04A-5AFE-411F-B97F-402E9710E99C}" srcOrd="0" destOrd="0" presId="urn:microsoft.com/office/officeart/2008/layout/HalfCircleOrganizationChart"/>
    <dgm:cxn modelId="{BC85F7A0-B654-4B25-8D3A-FD6C9597941A}" type="presOf" srcId="{3922EC90-7A47-44ED-A982-3529C9AAE9BC}" destId="{43023DE6-09DC-4BEE-AF29-33E7CEA8C4F8}" srcOrd="0" destOrd="0" presId="urn:microsoft.com/office/officeart/2008/layout/HalfCircleOrganizationChart"/>
    <dgm:cxn modelId="{D807A6A1-665A-4D6C-A2A9-0DF556EA35B7}" type="presOf" srcId="{4C257623-94D1-4FA9-B02E-9CC9DC7FF734}" destId="{AD840462-B6AD-42B5-801F-0D18F37FACAA}" srcOrd="1" destOrd="0" presId="urn:microsoft.com/office/officeart/2008/layout/HalfCircleOrganizationChart"/>
    <dgm:cxn modelId="{4AFB75A7-8544-4BA9-BD69-821F6C36EA9E}" type="presOf" srcId="{4490D86E-EC13-4562-BD3D-B307EBEDE933}" destId="{BDEE8A77-A339-496B-B0A4-E8083A5856F0}" srcOrd="1" destOrd="0" presId="urn:microsoft.com/office/officeart/2008/layout/HalfCircleOrganizationChart"/>
    <dgm:cxn modelId="{A59E4AAB-C8B2-4F37-85E4-03BA365E1CFA}" type="presOf" srcId="{844F2CFC-2B21-4DC2-B442-170F3F80867C}" destId="{FEDDE558-0AC1-4833-B4ED-76DA6F51DB68}" srcOrd="1" destOrd="0" presId="urn:microsoft.com/office/officeart/2008/layout/HalfCircleOrganizationChart"/>
    <dgm:cxn modelId="{72B0B8C8-ECCD-4655-943E-95D099F1909F}" srcId="{4A2A6771-E2D9-4934-A06D-FCC90C55123E}" destId="{4490D86E-EC13-4562-BD3D-B307EBEDE933}" srcOrd="4" destOrd="0" parTransId="{3922EC90-7A47-44ED-A982-3529C9AAE9BC}" sibTransId="{CE36F45E-B059-4701-9ADB-F38AF3CC3DD5}"/>
    <dgm:cxn modelId="{628E31CB-C509-4006-8152-7C9B517B22EA}" type="presOf" srcId="{844F2CFC-2B21-4DC2-B442-170F3F80867C}" destId="{32E375CB-D909-47B8-A5D3-6D1CF16E0FFD}" srcOrd="0" destOrd="0" presId="urn:microsoft.com/office/officeart/2008/layout/HalfCircleOrganizationChart"/>
    <dgm:cxn modelId="{ED9245CC-65E5-47AF-899E-A10A2AEE769C}" type="presOf" srcId="{4A2A6771-E2D9-4934-A06D-FCC90C55123E}" destId="{37A4DB48-B6BC-4BE5-80AF-3A0A7368E889}" srcOrd="0" destOrd="0" presId="urn:microsoft.com/office/officeart/2008/layout/HalfCircleOrganizationChart"/>
    <dgm:cxn modelId="{B9B4C9DC-3CDB-419E-99A8-CE99326774BB}" type="presOf" srcId="{4A2A6771-E2D9-4934-A06D-FCC90C55123E}" destId="{BCF00C9A-836A-41DE-B60B-74F00B8D04A8}" srcOrd="1" destOrd="0" presId="urn:microsoft.com/office/officeart/2008/layout/HalfCircleOrganizationChart"/>
    <dgm:cxn modelId="{C0B69BDD-1181-4688-BD33-CCB4F6F12D40}" type="presOf" srcId="{31E8E170-7344-4961-9F7C-76B9F5A64014}" destId="{D4D5F21C-F1E0-4784-AD1B-26167A410ABE}" srcOrd="0" destOrd="0" presId="urn:microsoft.com/office/officeart/2008/layout/HalfCircleOrganizationChart"/>
    <dgm:cxn modelId="{CBD00CE0-A4A0-434C-9494-63E4E89C85B6}" srcId="{4A2A6771-E2D9-4934-A06D-FCC90C55123E}" destId="{844F2CFC-2B21-4DC2-B442-170F3F80867C}" srcOrd="5" destOrd="0" parTransId="{31E8E170-7344-4961-9F7C-76B9F5A64014}" sibTransId="{AA1F186F-F1AF-4AC7-86B4-6D0115AA38DA}"/>
    <dgm:cxn modelId="{83DB12EF-9E16-497B-984D-96E0033C81B4}" type="presOf" srcId="{3F587A65-448E-46AA-8342-3D3EE826E572}" destId="{568F0EDC-6999-402D-9715-86AFE881DF2E}" srcOrd="0" destOrd="0" presId="urn:microsoft.com/office/officeart/2008/layout/HalfCircleOrganizationChart"/>
    <dgm:cxn modelId="{AA6E92F2-3C5E-4D25-932B-600DD36DEA87}" type="presOf" srcId="{7E41ACEA-6CA3-4330-910C-320724CBD15A}" destId="{CB2C8AF2-EBD9-4B54-8387-CEBE6686E97C}" srcOrd="0" destOrd="0" presId="urn:microsoft.com/office/officeart/2008/layout/HalfCircleOrganizationChart"/>
    <dgm:cxn modelId="{504C64D8-8994-4069-86D4-A4D2D5F04804}" type="presParOf" srcId="{BB843F94-D543-4849-8F44-8DA348FBB634}" destId="{F4268B36-F160-4E4F-A6F1-90102C983AD2}" srcOrd="0" destOrd="0" presId="urn:microsoft.com/office/officeart/2008/layout/HalfCircleOrganizationChart"/>
    <dgm:cxn modelId="{04935DFB-33E1-43F6-87C0-571EA14865ED}" type="presParOf" srcId="{F4268B36-F160-4E4F-A6F1-90102C983AD2}" destId="{8DFB3844-E4FF-427F-AF37-5AD1FD0AE149}" srcOrd="0" destOrd="0" presId="urn:microsoft.com/office/officeart/2008/layout/HalfCircleOrganizationChart"/>
    <dgm:cxn modelId="{C33EE637-C72B-424C-8623-44B1583FC85A}" type="presParOf" srcId="{8DFB3844-E4FF-427F-AF37-5AD1FD0AE149}" destId="{37A4DB48-B6BC-4BE5-80AF-3A0A7368E889}" srcOrd="0" destOrd="0" presId="urn:microsoft.com/office/officeart/2008/layout/HalfCircleOrganizationChart"/>
    <dgm:cxn modelId="{FD28023E-BA9F-4627-AAC8-D267A0B7AFBB}" type="presParOf" srcId="{8DFB3844-E4FF-427F-AF37-5AD1FD0AE149}" destId="{B61F3B2C-61E3-4EED-B02D-D3E66084C1BB}" srcOrd="1" destOrd="0" presId="urn:microsoft.com/office/officeart/2008/layout/HalfCircleOrganizationChart"/>
    <dgm:cxn modelId="{B4C191E0-CC4C-4849-96AC-238519493657}" type="presParOf" srcId="{8DFB3844-E4FF-427F-AF37-5AD1FD0AE149}" destId="{17697F93-49DA-4B51-8FC1-5F000C308E5E}" srcOrd="2" destOrd="0" presId="urn:microsoft.com/office/officeart/2008/layout/HalfCircleOrganizationChart"/>
    <dgm:cxn modelId="{776A8B69-97E0-4FA4-BF23-7183CFF5984B}" type="presParOf" srcId="{8DFB3844-E4FF-427F-AF37-5AD1FD0AE149}" destId="{BCF00C9A-836A-41DE-B60B-74F00B8D04A8}" srcOrd="3" destOrd="0" presId="urn:microsoft.com/office/officeart/2008/layout/HalfCircleOrganizationChart"/>
    <dgm:cxn modelId="{7BB85B08-5487-45FD-8112-061402E181C7}" type="presParOf" srcId="{F4268B36-F160-4E4F-A6F1-90102C983AD2}" destId="{2F95607C-D05B-4234-94FB-09E1DE94B0D7}" srcOrd="1" destOrd="0" presId="urn:microsoft.com/office/officeart/2008/layout/HalfCircleOrganizationChart"/>
    <dgm:cxn modelId="{4D3A54BE-445D-47AC-B5CC-78671E369A8A}" type="presParOf" srcId="{2F95607C-D05B-4234-94FB-09E1DE94B0D7}" destId="{2E77A04A-5AFE-411F-B97F-402E9710E99C}" srcOrd="0" destOrd="0" presId="urn:microsoft.com/office/officeart/2008/layout/HalfCircleOrganizationChart"/>
    <dgm:cxn modelId="{B689A137-A69E-4DD8-8DE3-470201517E2D}" type="presParOf" srcId="{2F95607C-D05B-4234-94FB-09E1DE94B0D7}" destId="{8C3A8134-58A7-4D1E-8223-8B2AB92A15B5}" srcOrd="1" destOrd="0" presId="urn:microsoft.com/office/officeart/2008/layout/HalfCircleOrganizationChart"/>
    <dgm:cxn modelId="{63358823-E48E-4609-A2AE-F6FEE5C950E6}" type="presParOf" srcId="{8C3A8134-58A7-4D1E-8223-8B2AB92A15B5}" destId="{82AC8CE9-38EE-48F4-AB99-2FBB02A9B2E9}" srcOrd="0" destOrd="0" presId="urn:microsoft.com/office/officeart/2008/layout/HalfCircleOrganizationChart"/>
    <dgm:cxn modelId="{08847D4D-1EBB-4DE3-B1C0-275430AF656D}" type="presParOf" srcId="{82AC8CE9-38EE-48F4-AB99-2FBB02A9B2E9}" destId="{568F0EDC-6999-402D-9715-86AFE881DF2E}" srcOrd="0" destOrd="0" presId="urn:microsoft.com/office/officeart/2008/layout/HalfCircleOrganizationChart"/>
    <dgm:cxn modelId="{D7D914CB-7A67-42FB-881F-C125845D81D6}" type="presParOf" srcId="{82AC8CE9-38EE-48F4-AB99-2FBB02A9B2E9}" destId="{D8C6C7E4-3CD7-4F52-B272-85B3348089E9}" srcOrd="1" destOrd="0" presId="urn:microsoft.com/office/officeart/2008/layout/HalfCircleOrganizationChart"/>
    <dgm:cxn modelId="{1DD97C98-7938-4249-9326-90864E367549}" type="presParOf" srcId="{82AC8CE9-38EE-48F4-AB99-2FBB02A9B2E9}" destId="{93EF3A82-5E32-418D-9E3D-90A2939CFA1F}" srcOrd="2" destOrd="0" presId="urn:microsoft.com/office/officeart/2008/layout/HalfCircleOrganizationChart"/>
    <dgm:cxn modelId="{70CB0F7F-0F7C-4970-A35F-102D283D5C96}" type="presParOf" srcId="{82AC8CE9-38EE-48F4-AB99-2FBB02A9B2E9}" destId="{6BF2AAD4-9088-4E02-85FA-D71841E89381}" srcOrd="3" destOrd="0" presId="urn:microsoft.com/office/officeart/2008/layout/HalfCircleOrganizationChart"/>
    <dgm:cxn modelId="{0347A7FB-6D29-4120-AE29-94B43C03F9EB}" type="presParOf" srcId="{8C3A8134-58A7-4D1E-8223-8B2AB92A15B5}" destId="{EECEB9C1-A37E-4613-9985-A3013D9227AA}" srcOrd="1" destOrd="0" presId="urn:microsoft.com/office/officeart/2008/layout/HalfCircleOrganizationChart"/>
    <dgm:cxn modelId="{989B3119-2435-4254-BFBC-35B3F12B9940}" type="presParOf" srcId="{8C3A8134-58A7-4D1E-8223-8B2AB92A15B5}" destId="{700A1E03-9648-4090-8BCD-280B6364AA35}" srcOrd="2" destOrd="0" presId="urn:microsoft.com/office/officeart/2008/layout/HalfCircleOrganizationChart"/>
    <dgm:cxn modelId="{E63AF4AC-23DA-489F-BAA9-20420E3A3807}" type="presParOf" srcId="{2F95607C-D05B-4234-94FB-09E1DE94B0D7}" destId="{E6890218-3B0B-47D7-A03B-6F27B995DA3D}" srcOrd="2" destOrd="0" presId="urn:microsoft.com/office/officeart/2008/layout/HalfCircleOrganizationChart"/>
    <dgm:cxn modelId="{AEED846A-1893-49FC-BD1E-8CBD0109BDB7}" type="presParOf" srcId="{2F95607C-D05B-4234-94FB-09E1DE94B0D7}" destId="{50FA6A6E-C22B-453B-9D4D-1B410B3DA195}" srcOrd="3" destOrd="0" presId="urn:microsoft.com/office/officeart/2008/layout/HalfCircleOrganizationChart"/>
    <dgm:cxn modelId="{80F3FB2E-8BF6-42AA-AAE6-F581B0CFDBDD}" type="presParOf" srcId="{50FA6A6E-C22B-453B-9D4D-1B410B3DA195}" destId="{BA678162-0A5A-49C9-99A1-165025A6B877}" srcOrd="0" destOrd="0" presId="urn:microsoft.com/office/officeart/2008/layout/HalfCircleOrganizationChart"/>
    <dgm:cxn modelId="{0CF6AA54-9202-4CAB-9CA3-ED8D0FDE0B41}" type="presParOf" srcId="{BA678162-0A5A-49C9-99A1-165025A6B877}" destId="{E3440840-3AAD-4121-8B5B-7CF310A44753}" srcOrd="0" destOrd="0" presId="urn:microsoft.com/office/officeart/2008/layout/HalfCircleOrganizationChart"/>
    <dgm:cxn modelId="{1E25818A-46EA-4C94-A996-6E95D15ECE3B}" type="presParOf" srcId="{BA678162-0A5A-49C9-99A1-165025A6B877}" destId="{39A1FB47-8E08-448C-A536-184A7EF4DD6C}" srcOrd="1" destOrd="0" presId="urn:microsoft.com/office/officeart/2008/layout/HalfCircleOrganizationChart"/>
    <dgm:cxn modelId="{11F49FCA-CD09-4F71-951E-BC1EE37FF2D5}" type="presParOf" srcId="{BA678162-0A5A-49C9-99A1-165025A6B877}" destId="{0FD51E43-6AEB-4599-8841-3370583A3384}" srcOrd="2" destOrd="0" presId="urn:microsoft.com/office/officeart/2008/layout/HalfCircleOrganizationChart"/>
    <dgm:cxn modelId="{1405B44E-B52E-43E0-88A0-3F7BE4AD57E8}" type="presParOf" srcId="{BA678162-0A5A-49C9-99A1-165025A6B877}" destId="{AD840462-B6AD-42B5-801F-0D18F37FACAA}" srcOrd="3" destOrd="0" presId="urn:microsoft.com/office/officeart/2008/layout/HalfCircleOrganizationChart"/>
    <dgm:cxn modelId="{6C75E57F-6DC1-4CFC-9F16-D1662CB6A2E7}" type="presParOf" srcId="{50FA6A6E-C22B-453B-9D4D-1B410B3DA195}" destId="{62FDFC6B-1067-4A9E-923C-073F593DFDF6}" srcOrd="1" destOrd="0" presId="urn:microsoft.com/office/officeart/2008/layout/HalfCircleOrganizationChart"/>
    <dgm:cxn modelId="{933E6E20-A63D-4198-A2FB-BAF022F63004}" type="presParOf" srcId="{50FA6A6E-C22B-453B-9D4D-1B410B3DA195}" destId="{A321AA2C-05F1-4803-BF60-40A01645AC5E}" srcOrd="2" destOrd="0" presId="urn:microsoft.com/office/officeart/2008/layout/HalfCircleOrganizationChart"/>
    <dgm:cxn modelId="{35EC1348-B7A3-4CA8-BF3A-995E4A0943F3}" type="presParOf" srcId="{2F95607C-D05B-4234-94FB-09E1DE94B0D7}" destId="{CB2C8AF2-EBD9-4B54-8387-CEBE6686E97C}" srcOrd="4" destOrd="0" presId="urn:microsoft.com/office/officeart/2008/layout/HalfCircleOrganizationChart"/>
    <dgm:cxn modelId="{DC4688F6-C0C3-472E-96CD-6CAB2A98F1A2}" type="presParOf" srcId="{2F95607C-D05B-4234-94FB-09E1DE94B0D7}" destId="{8162E09E-1C0A-4856-96D9-9420CBF4DC69}" srcOrd="5" destOrd="0" presId="urn:microsoft.com/office/officeart/2008/layout/HalfCircleOrganizationChart"/>
    <dgm:cxn modelId="{59DB632F-A48C-4830-82A5-103B3B2E9526}" type="presParOf" srcId="{8162E09E-1C0A-4856-96D9-9420CBF4DC69}" destId="{F55975E3-A056-4256-A53D-BCCC4D3CB3F9}" srcOrd="0" destOrd="0" presId="urn:microsoft.com/office/officeart/2008/layout/HalfCircleOrganizationChart"/>
    <dgm:cxn modelId="{B6B088C6-2BA9-4967-8033-DF0C0D8440ED}" type="presParOf" srcId="{F55975E3-A056-4256-A53D-BCCC4D3CB3F9}" destId="{0EA793C5-6266-4811-BA88-29CEE35E5A40}" srcOrd="0" destOrd="0" presId="urn:microsoft.com/office/officeart/2008/layout/HalfCircleOrganizationChart"/>
    <dgm:cxn modelId="{4E0CE72B-B1F7-4B99-A9AB-224CC90A046A}" type="presParOf" srcId="{F55975E3-A056-4256-A53D-BCCC4D3CB3F9}" destId="{0C1BAD96-9B9B-4F20-B35B-3F8DFF34E756}" srcOrd="1" destOrd="0" presId="urn:microsoft.com/office/officeart/2008/layout/HalfCircleOrganizationChart"/>
    <dgm:cxn modelId="{C33E5830-CEBE-48F5-8121-9D743D203175}" type="presParOf" srcId="{F55975E3-A056-4256-A53D-BCCC4D3CB3F9}" destId="{0FCD7BF2-84A1-487A-A88A-88CF7C345616}" srcOrd="2" destOrd="0" presId="urn:microsoft.com/office/officeart/2008/layout/HalfCircleOrganizationChart"/>
    <dgm:cxn modelId="{3002C332-6E21-4714-9401-68A4245DFAE3}" type="presParOf" srcId="{F55975E3-A056-4256-A53D-BCCC4D3CB3F9}" destId="{6B37D9EA-3AF6-4FDD-A020-DD5C4ABE5AC4}" srcOrd="3" destOrd="0" presId="urn:microsoft.com/office/officeart/2008/layout/HalfCircleOrganizationChart"/>
    <dgm:cxn modelId="{58BB11D7-F90E-4977-9585-4A9FFE170BA0}" type="presParOf" srcId="{8162E09E-1C0A-4856-96D9-9420CBF4DC69}" destId="{3F203E13-3B70-4AA8-BCDD-FAB9ECC871C6}" srcOrd="1" destOrd="0" presId="urn:microsoft.com/office/officeart/2008/layout/HalfCircleOrganizationChart"/>
    <dgm:cxn modelId="{2C811C0B-A321-4E42-9B49-2A510AA00555}" type="presParOf" srcId="{8162E09E-1C0A-4856-96D9-9420CBF4DC69}" destId="{50D3C9B9-400E-4E5D-802B-2392C54DAEE1}" srcOrd="2" destOrd="0" presId="urn:microsoft.com/office/officeart/2008/layout/HalfCircleOrganizationChart"/>
    <dgm:cxn modelId="{2EB63157-329B-4D4B-AD73-BB83F9749B92}" type="presParOf" srcId="{2F95607C-D05B-4234-94FB-09E1DE94B0D7}" destId="{269B9AA0-9FD9-42D1-99B9-53E64088EE90}" srcOrd="6" destOrd="0" presId="urn:microsoft.com/office/officeart/2008/layout/HalfCircleOrganizationChart"/>
    <dgm:cxn modelId="{23439195-4101-404E-894A-9730DA22A059}" type="presParOf" srcId="{2F95607C-D05B-4234-94FB-09E1DE94B0D7}" destId="{597EC56C-FE44-4BC2-B6BB-797D408B3951}" srcOrd="7" destOrd="0" presId="urn:microsoft.com/office/officeart/2008/layout/HalfCircleOrganizationChart"/>
    <dgm:cxn modelId="{AEEC385F-2C87-46AB-AA50-0077D73AEDE3}" type="presParOf" srcId="{597EC56C-FE44-4BC2-B6BB-797D408B3951}" destId="{96257D4A-1637-4505-A9EE-242B3739497B}" srcOrd="0" destOrd="0" presId="urn:microsoft.com/office/officeart/2008/layout/HalfCircleOrganizationChart"/>
    <dgm:cxn modelId="{85406EDC-8F9D-49A7-942F-A3E1432C0E66}" type="presParOf" srcId="{96257D4A-1637-4505-A9EE-242B3739497B}" destId="{FA18141F-15F9-47D9-A048-9071B34AE8EC}" srcOrd="0" destOrd="0" presId="urn:microsoft.com/office/officeart/2008/layout/HalfCircleOrganizationChart"/>
    <dgm:cxn modelId="{0FBE2743-49FB-4B17-8179-26C77CE781D5}" type="presParOf" srcId="{96257D4A-1637-4505-A9EE-242B3739497B}" destId="{69D467A8-BCD3-40A4-B295-0C68A20029F5}" srcOrd="1" destOrd="0" presId="urn:microsoft.com/office/officeart/2008/layout/HalfCircleOrganizationChart"/>
    <dgm:cxn modelId="{6716133E-38A9-44FB-9815-BA14CA345AE7}" type="presParOf" srcId="{96257D4A-1637-4505-A9EE-242B3739497B}" destId="{6BAE12EF-73F9-4961-BBF2-BCC0BDE52164}" srcOrd="2" destOrd="0" presId="urn:microsoft.com/office/officeart/2008/layout/HalfCircleOrganizationChart"/>
    <dgm:cxn modelId="{E579362D-E286-4111-9226-BCAD01E53D29}" type="presParOf" srcId="{96257D4A-1637-4505-A9EE-242B3739497B}" destId="{035689FD-DCAA-41A4-A9D8-9B31C72E18B4}" srcOrd="3" destOrd="0" presId="urn:microsoft.com/office/officeart/2008/layout/HalfCircleOrganizationChart"/>
    <dgm:cxn modelId="{98A6D207-64E8-499E-9CB6-A18065CD1672}" type="presParOf" srcId="{597EC56C-FE44-4BC2-B6BB-797D408B3951}" destId="{3A52802F-FB5E-4823-A4A5-490F424C1279}" srcOrd="1" destOrd="0" presId="urn:microsoft.com/office/officeart/2008/layout/HalfCircleOrganizationChart"/>
    <dgm:cxn modelId="{416E4E7D-659E-4A16-8C25-47D63DA08C74}" type="presParOf" srcId="{597EC56C-FE44-4BC2-B6BB-797D408B3951}" destId="{7F93465F-87F6-4273-A4CF-B1E271337A76}" srcOrd="2" destOrd="0" presId="urn:microsoft.com/office/officeart/2008/layout/HalfCircleOrganizationChart"/>
    <dgm:cxn modelId="{DC6BB0E2-600B-4314-875B-1A239DF0F34B}" type="presParOf" srcId="{2F95607C-D05B-4234-94FB-09E1DE94B0D7}" destId="{43023DE6-09DC-4BEE-AF29-33E7CEA8C4F8}" srcOrd="8" destOrd="0" presId="urn:microsoft.com/office/officeart/2008/layout/HalfCircleOrganizationChart"/>
    <dgm:cxn modelId="{7AE2A675-89B7-40CA-B5D4-5E5803EB263F}" type="presParOf" srcId="{2F95607C-D05B-4234-94FB-09E1DE94B0D7}" destId="{061E9237-B04E-4ED3-AEDF-41D9242155A1}" srcOrd="9" destOrd="0" presId="urn:microsoft.com/office/officeart/2008/layout/HalfCircleOrganizationChart"/>
    <dgm:cxn modelId="{AB3FC915-7D68-451D-A371-51CAA38D95A2}" type="presParOf" srcId="{061E9237-B04E-4ED3-AEDF-41D9242155A1}" destId="{61006A27-71EF-4BD4-9307-9968379F62A5}" srcOrd="0" destOrd="0" presId="urn:microsoft.com/office/officeart/2008/layout/HalfCircleOrganizationChart"/>
    <dgm:cxn modelId="{F78A9520-207C-469D-81C6-F0349A1113D7}" type="presParOf" srcId="{61006A27-71EF-4BD4-9307-9968379F62A5}" destId="{B096182D-D0CA-4EB7-B725-EB7E6098E789}" srcOrd="0" destOrd="0" presId="urn:microsoft.com/office/officeart/2008/layout/HalfCircleOrganizationChart"/>
    <dgm:cxn modelId="{B2F524C1-043A-4AF6-AC29-7D0A6440CA8B}" type="presParOf" srcId="{61006A27-71EF-4BD4-9307-9968379F62A5}" destId="{0D3DC25A-B444-4D4F-90E7-A9BEE00CCE92}" srcOrd="1" destOrd="0" presId="urn:microsoft.com/office/officeart/2008/layout/HalfCircleOrganizationChart"/>
    <dgm:cxn modelId="{456407B5-1C15-45BE-A93D-516A776401A7}" type="presParOf" srcId="{61006A27-71EF-4BD4-9307-9968379F62A5}" destId="{D87C69AD-58A9-458A-B8E6-74051806B603}" srcOrd="2" destOrd="0" presId="urn:microsoft.com/office/officeart/2008/layout/HalfCircleOrganizationChart"/>
    <dgm:cxn modelId="{13F2D0BB-2927-4998-BD5D-EDA8B5BEE988}" type="presParOf" srcId="{61006A27-71EF-4BD4-9307-9968379F62A5}" destId="{BDEE8A77-A339-496B-B0A4-E8083A5856F0}" srcOrd="3" destOrd="0" presId="urn:microsoft.com/office/officeart/2008/layout/HalfCircleOrganizationChart"/>
    <dgm:cxn modelId="{B7A955DF-012D-49C4-8EDA-392974584F4E}" type="presParOf" srcId="{061E9237-B04E-4ED3-AEDF-41D9242155A1}" destId="{21EEB79D-137D-4E0C-B7A7-13B45F41D1AB}" srcOrd="1" destOrd="0" presId="urn:microsoft.com/office/officeart/2008/layout/HalfCircleOrganizationChart"/>
    <dgm:cxn modelId="{59705186-D8B2-43BC-8CE3-667BB85914C8}" type="presParOf" srcId="{061E9237-B04E-4ED3-AEDF-41D9242155A1}" destId="{F43D2C25-B90B-4614-AEE1-E50320AE789D}" srcOrd="2" destOrd="0" presId="urn:microsoft.com/office/officeart/2008/layout/HalfCircleOrganizationChart"/>
    <dgm:cxn modelId="{CA86FE21-EB36-4AA6-9584-D81D9BFF0782}" type="presParOf" srcId="{2F95607C-D05B-4234-94FB-09E1DE94B0D7}" destId="{D4D5F21C-F1E0-4784-AD1B-26167A410ABE}" srcOrd="10" destOrd="0" presId="urn:microsoft.com/office/officeart/2008/layout/HalfCircleOrganizationChart"/>
    <dgm:cxn modelId="{340F3397-D4C4-4773-8FB3-7A9EFC891863}" type="presParOf" srcId="{2F95607C-D05B-4234-94FB-09E1DE94B0D7}" destId="{AAAAD8B7-910E-44F8-A399-B439BE1BAE9D}" srcOrd="11" destOrd="0" presId="urn:microsoft.com/office/officeart/2008/layout/HalfCircleOrganizationChart"/>
    <dgm:cxn modelId="{ED7582A8-1B72-45EA-BC51-563D2803BCCE}" type="presParOf" srcId="{AAAAD8B7-910E-44F8-A399-B439BE1BAE9D}" destId="{ED17E3EA-369B-42C1-81AD-6460599D93DE}" srcOrd="0" destOrd="0" presId="urn:microsoft.com/office/officeart/2008/layout/HalfCircleOrganizationChart"/>
    <dgm:cxn modelId="{D97C99E4-7700-4890-8F5A-68DD1EC4D4B3}" type="presParOf" srcId="{ED17E3EA-369B-42C1-81AD-6460599D93DE}" destId="{32E375CB-D909-47B8-A5D3-6D1CF16E0FFD}" srcOrd="0" destOrd="0" presId="urn:microsoft.com/office/officeart/2008/layout/HalfCircleOrganizationChart"/>
    <dgm:cxn modelId="{A1BEC906-4AD6-4668-8051-50B47E742AD2}" type="presParOf" srcId="{ED17E3EA-369B-42C1-81AD-6460599D93DE}" destId="{FED47EF0-2DE9-48A0-AF23-3BFBEABBF4DC}" srcOrd="1" destOrd="0" presId="urn:microsoft.com/office/officeart/2008/layout/HalfCircleOrganizationChart"/>
    <dgm:cxn modelId="{FDC8DC18-5466-456D-81CE-3AC0E707D2E3}" type="presParOf" srcId="{ED17E3EA-369B-42C1-81AD-6460599D93DE}" destId="{E827BB8F-FCCA-44B5-B600-16DF231DEB93}" srcOrd="2" destOrd="0" presId="urn:microsoft.com/office/officeart/2008/layout/HalfCircleOrganizationChart"/>
    <dgm:cxn modelId="{8712742D-86CB-41CE-9437-2E496E55DB82}" type="presParOf" srcId="{ED17E3EA-369B-42C1-81AD-6460599D93DE}" destId="{FEDDE558-0AC1-4833-B4ED-76DA6F51DB68}" srcOrd="3" destOrd="0" presId="urn:microsoft.com/office/officeart/2008/layout/HalfCircleOrganizationChart"/>
    <dgm:cxn modelId="{387A8E0E-AAEA-4B9C-9AD6-42784E7FF735}" type="presParOf" srcId="{AAAAD8B7-910E-44F8-A399-B439BE1BAE9D}" destId="{C63D0D77-8450-4423-8D56-66FE5D5BF9C0}" srcOrd="1" destOrd="0" presId="urn:microsoft.com/office/officeart/2008/layout/HalfCircleOrganizationChart"/>
    <dgm:cxn modelId="{A7747447-1DEE-4500-B14A-C12D679B899E}" type="presParOf" srcId="{AAAAD8B7-910E-44F8-A399-B439BE1BAE9D}" destId="{9A4341A0-9EB8-45A6-B7EF-9DDDE1C9A52A}" srcOrd="2" destOrd="0" presId="urn:microsoft.com/office/officeart/2008/layout/HalfCircleOrganizationChart"/>
    <dgm:cxn modelId="{CB542D72-FB6D-4B6C-8C2C-371C621EAD99}" type="presParOf" srcId="{F4268B36-F160-4E4F-A6F1-90102C983AD2}" destId="{69A4FBBC-07FF-440A-9859-157281F1838C}"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FEA5B-76A6-47A8-A9FD-27077DC20395}">
      <dsp:nvSpPr>
        <dsp:cNvPr id="0" name=""/>
        <dsp:cNvSpPr/>
      </dsp:nvSpPr>
      <dsp:spPr>
        <a:xfrm>
          <a:off x="0" y="471971"/>
          <a:ext cx="6851375" cy="327600"/>
        </a:xfrm>
        <a:prstGeom prst="rect">
          <a:avLst/>
        </a:prstGeom>
        <a:solidFill>
          <a:schemeClr val="lt1">
            <a:alpha val="90000"/>
            <a:hueOff val="0"/>
            <a:satOff val="0"/>
            <a:lumOff val="0"/>
            <a:alphaOff val="0"/>
          </a:schemeClr>
        </a:solid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848F240A-B112-40DB-AB16-7C9AFAB32AF9}">
      <dsp:nvSpPr>
        <dsp:cNvPr id="0" name=""/>
        <dsp:cNvSpPr/>
      </dsp:nvSpPr>
      <dsp:spPr>
        <a:xfrm>
          <a:off x="342568" y="108742"/>
          <a:ext cx="4795962" cy="5551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76" tIns="0" rIns="181276" bIns="0" numCol="1" spcCol="1270" anchor="ctr" anchorCtr="0">
          <a:noAutofit/>
        </a:bodyPr>
        <a:lstStyle/>
        <a:p>
          <a:pPr marL="0" lvl="0" indent="0" algn="just" defTabSz="666750">
            <a:lnSpc>
              <a:spcPct val="100000"/>
            </a:lnSpc>
            <a:spcBef>
              <a:spcPct val="0"/>
            </a:spcBef>
            <a:spcAft>
              <a:spcPct val="35000"/>
            </a:spcAft>
            <a:buNone/>
          </a:pPr>
          <a:r>
            <a:rPr lang="es-MX" sz="1500" b="1" kern="1200" dirty="0">
              <a:latin typeface="Arial Narrow" panose="020B0606020202030204" pitchFamily="34" charset="0"/>
              <a:ea typeface="Nirmala UI" panose="020B0502040204020203" pitchFamily="34" charset="0"/>
              <a:cs typeface="Nirmala UI" panose="020B0502040204020203" pitchFamily="34" charset="0"/>
            </a:rPr>
            <a:t>Operación:</a:t>
          </a:r>
          <a:r>
            <a:rPr lang="es-MX" sz="1500" kern="1200" dirty="0">
              <a:latin typeface="Arial Narrow" panose="020B0606020202030204" pitchFamily="34" charset="0"/>
              <a:ea typeface="Nirmala UI" panose="020B0502040204020203" pitchFamily="34" charset="0"/>
              <a:cs typeface="Nirmala UI" panose="020B0502040204020203" pitchFamily="34" charset="0"/>
            </a:rPr>
            <a:t> Eficacia, eficiencia y economía de las operaciones, programas y proyectos</a:t>
          </a:r>
        </a:p>
      </dsp:txBody>
      <dsp:txXfrm>
        <a:off x="369666" y="135840"/>
        <a:ext cx="4741766" cy="500912"/>
      </dsp:txXfrm>
    </dsp:sp>
    <dsp:sp modelId="{3D1C2619-7665-4D49-9422-424558F02395}">
      <dsp:nvSpPr>
        <dsp:cNvPr id="0" name=""/>
        <dsp:cNvSpPr/>
      </dsp:nvSpPr>
      <dsp:spPr>
        <a:xfrm>
          <a:off x="0" y="1233641"/>
          <a:ext cx="6851375" cy="327600"/>
        </a:xfrm>
        <a:prstGeom prst="rect">
          <a:avLst/>
        </a:prstGeom>
        <a:solidFill>
          <a:schemeClr val="lt1">
            <a:alpha val="90000"/>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9668D6BA-41A9-4D42-BF38-26F472BE5152}">
      <dsp:nvSpPr>
        <dsp:cNvPr id="0" name=""/>
        <dsp:cNvSpPr/>
      </dsp:nvSpPr>
      <dsp:spPr>
        <a:xfrm>
          <a:off x="342568" y="869771"/>
          <a:ext cx="4795962" cy="5557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76" tIns="0" rIns="181276" bIns="0" numCol="1" spcCol="1270" anchor="ctr" anchorCtr="0">
          <a:noAutofit/>
        </a:bodyPr>
        <a:lstStyle/>
        <a:p>
          <a:pPr marL="0" lvl="0" indent="0" algn="just" defTabSz="666750">
            <a:lnSpc>
              <a:spcPct val="90000"/>
            </a:lnSpc>
            <a:spcBef>
              <a:spcPct val="0"/>
            </a:spcBef>
            <a:spcAft>
              <a:spcPct val="35000"/>
            </a:spcAft>
            <a:buNone/>
          </a:pPr>
          <a:r>
            <a:rPr lang="es-MX" sz="1500" b="1" kern="1200" dirty="0">
              <a:latin typeface="Arial Narrow" panose="020B0606020202030204" pitchFamily="34" charset="0"/>
              <a:ea typeface="Nirmala UI" panose="020B0502040204020203" pitchFamily="34" charset="0"/>
              <a:cs typeface="Nirmala UI" panose="020B0502040204020203" pitchFamily="34" charset="0"/>
            </a:rPr>
            <a:t>Información:</a:t>
          </a:r>
          <a:r>
            <a:rPr lang="es-MX" sz="1500" kern="1200" dirty="0">
              <a:latin typeface="Arial Narrow" panose="020B0606020202030204" pitchFamily="34" charset="0"/>
              <a:ea typeface="Nirmala UI" panose="020B0502040204020203" pitchFamily="34" charset="0"/>
              <a:cs typeface="Nirmala UI" panose="020B0502040204020203" pitchFamily="34" charset="0"/>
            </a:rPr>
            <a:t> Confiabilidad, veracidad y oportunidad de la información financiera, presupuestaria y de operación.</a:t>
          </a:r>
        </a:p>
      </dsp:txBody>
      <dsp:txXfrm>
        <a:off x="369697" y="896900"/>
        <a:ext cx="4741704" cy="501491"/>
      </dsp:txXfrm>
    </dsp:sp>
    <dsp:sp modelId="{23FE3524-DF51-456B-A876-23CE14188F84}">
      <dsp:nvSpPr>
        <dsp:cNvPr id="0" name=""/>
        <dsp:cNvSpPr/>
      </dsp:nvSpPr>
      <dsp:spPr>
        <a:xfrm>
          <a:off x="0" y="2032362"/>
          <a:ext cx="6851375" cy="327600"/>
        </a:xfrm>
        <a:prstGeom prst="rect">
          <a:avLst/>
        </a:prstGeom>
        <a:solidFill>
          <a:schemeClr val="lt1">
            <a:alpha val="90000"/>
            <a:hueOff val="0"/>
            <a:satOff val="0"/>
            <a:lumOff val="0"/>
            <a:alphaOff val="0"/>
          </a:schemeClr>
        </a:solidFill>
        <a:ln w="28575"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62B83A7-D82A-4F3B-ADD8-C60349D352BA}">
      <dsp:nvSpPr>
        <dsp:cNvPr id="0" name=""/>
        <dsp:cNvSpPr/>
      </dsp:nvSpPr>
      <dsp:spPr>
        <a:xfrm>
          <a:off x="342568" y="1631441"/>
          <a:ext cx="4795962" cy="5928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76" tIns="0" rIns="181276" bIns="0" numCol="1" spcCol="1270" anchor="ctr" anchorCtr="0">
          <a:noAutofit/>
        </a:bodyPr>
        <a:lstStyle/>
        <a:p>
          <a:pPr marL="0" lvl="0" indent="0" algn="just" defTabSz="666750">
            <a:lnSpc>
              <a:spcPct val="90000"/>
            </a:lnSpc>
            <a:spcBef>
              <a:spcPct val="0"/>
            </a:spcBef>
            <a:spcAft>
              <a:spcPct val="35000"/>
            </a:spcAft>
            <a:buNone/>
          </a:pPr>
          <a:r>
            <a:rPr lang="es-MX" sz="1500" b="1" kern="1200" dirty="0">
              <a:latin typeface="Arial Narrow" panose="020B0606020202030204" pitchFamily="34" charset="0"/>
              <a:ea typeface="Nirmala UI" panose="020B0502040204020203" pitchFamily="34" charset="0"/>
              <a:cs typeface="Nirmala UI" panose="020B0502040204020203" pitchFamily="34" charset="0"/>
            </a:rPr>
            <a:t>Cumplimiento:</a:t>
          </a:r>
          <a:r>
            <a:rPr lang="es-MX" sz="1500" kern="1200" dirty="0">
              <a:latin typeface="Arial Narrow" panose="020B0606020202030204" pitchFamily="34" charset="0"/>
              <a:ea typeface="Nirmala UI" panose="020B0502040204020203" pitchFamily="34" charset="0"/>
              <a:cs typeface="Nirmala UI" panose="020B0502040204020203" pitchFamily="34" charset="0"/>
            </a:rPr>
            <a:t> Observancia del marco legal, reglamentario, normativo y administrativo aplicable a las Instituciones.</a:t>
          </a:r>
        </a:p>
      </dsp:txBody>
      <dsp:txXfrm>
        <a:off x="371506" y="1660379"/>
        <a:ext cx="4738086" cy="534925"/>
      </dsp:txXfrm>
    </dsp:sp>
    <dsp:sp modelId="{3199A9B5-CE5C-43AA-AA9D-8C1C3B02778F}">
      <dsp:nvSpPr>
        <dsp:cNvPr id="0" name=""/>
        <dsp:cNvSpPr/>
      </dsp:nvSpPr>
      <dsp:spPr>
        <a:xfrm>
          <a:off x="0" y="2831084"/>
          <a:ext cx="6851375" cy="327600"/>
        </a:xfrm>
        <a:prstGeom prst="rect">
          <a:avLst/>
        </a:prstGeom>
        <a:solidFill>
          <a:schemeClr val="lt1">
            <a:alpha val="90000"/>
            <a:hueOff val="0"/>
            <a:satOff val="0"/>
            <a:lumOff val="0"/>
            <a:alphaOff val="0"/>
          </a:schemeClr>
        </a:solidFill>
        <a:ln w="28575" cap="flat" cmpd="sng" algn="ctr">
          <a:solidFill>
            <a:srgbClr val="CC3399"/>
          </a:solidFill>
          <a:prstDash val="solid"/>
          <a:miter lim="800000"/>
        </a:ln>
        <a:effectLst/>
      </dsp:spPr>
      <dsp:style>
        <a:lnRef idx="2">
          <a:scrgbClr r="0" g="0" b="0"/>
        </a:lnRef>
        <a:fillRef idx="1">
          <a:scrgbClr r="0" g="0" b="0"/>
        </a:fillRef>
        <a:effectRef idx="0">
          <a:scrgbClr r="0" g="0" b="0"/>
        </a:effectRef>
        <a:fontRef idx="minor"/>
      </dsp:style>
    </dsp:sp>
    <dsp:sp modelId="{D708E095-FFA4-4599-ACAD-4B0B98F82EA9}">
      <dsp:nvSpPr>
        <dsp:cNvPr id="0" name=""/>
        <dsp:cNvSpPr/>
      </dsp:nvSpPr>
      <dsp:spPr>
        <a:xfrm>
          <a:off x="342568" y="2430162"/>
          <a:ext cx="4795962" cy="592801"/>
        </a:xfrm>
        <a:prstGeom prst="roundRect">
          <a:avLst/>
        </a:prstGeom>
        <a:solidFill>
          <a:srgbClr val="CC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276" tIns="0" rIns="181276" bIns="0" numCol="1" spcCol="1270" anchor="ctr" anchorCtr="0">
          <a:noAutofit/>
        </a:bodyPr>
        <a:lstStyle/>
        <a:p>
          <a:pPr marL="0" lvl="0" indent="0" algn="just" defTabSz="666750">
            <a:lnSpc>
              <a:spcPct val="90000"/>
            </a:lnSpc>
            <a:spcBef>
              <a:spcPct val="0"/>
            </a:spcBef>
            <a:spcAft>
              <a:spcPct val="35000"/>
            </a:spcAft>
            <a:buNone/>
          </a:pPr>
          <a:r>
            <a:rPr lang="es-MX" sz="1500" b="1" kern="1200" dirty="0">
              <a:latin typeface="Arial Narrow" panose="020B0606020202030204" pitchFamily="34" charset="0"/>
              <a:ea typeface="Nirmala UI" panose="020B0502040204020203" pitchFamily="34" charset="0"/>
              <a:cs typeface="Nirmala UI" panose="020B0502040204020203" pitchFamily="34" charset="0"/>
            </a:rPr>
            <a:t>Salvaguarda:</a:t>
          </a:r>
          <a:r>
            <a:rPr lang="es-MX" sz="1500" kern="1200" dirty="0">
              <a:latin typeface="Arial Narrow" panose="020B0606020202030204" pitchFamily="34" charset="0"/>
              <a:ea typeface="Nirmala UI" panose="020B0502040204020203" pitchFamily="34" charset="0"/>
              <a:cs typeface="Nirmala UI" panose="020B0502040204020203" pitchFamily="34" charset="0"/>
            </a:rPr>
            <a:t> Protección de los recursos públicos y prevención de actos de corrupción.</a:t>
          </a:r>
        </a:p>
      </dsp:txBody>
      <dsp:txXfrm>
        <a:off x="371506" y="2459100"/>
        <a:ext cx="4738086" cy="534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A029-44A4-4523-BEBD-2D509A418555}">
      <dsp:nvSpPr>
        <dsp:cNvPr id="0" name=""/>
        <dsp:cNvSpPr/>
      </dsp:nvSpPr>
      <dsp:spPr>
        <a:xfrm>
          <a:off x="474824" y="-10138"/>
          <a:ext cx="2316926" cy="2316926"/>
        </a:xfrm>
        <a:prstGeom prst="circularArrow">
          <a:avLst>
            <a:gd name="adj1" fmla="val 5544"/>
            <a:gd name="adj2" fmla="val 330680"/>
            <a:gd name="adj3" fmla="val 13964832"/>
            <a:gd name="adj4" fmla="val 1727203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6411F6-9540-483D-A0EC-F15DB63DA753}">
      <dsp:nvSpPr>
        <dsp:cNvPr id="0" name=""/>
        <dsp:cNvSpPr/>
      </dsp:nvSpPr>
      <dsp:spPr>
        <a:xfrm>
          <a:off x="1135645" y="498"/>
          <a:ext cx="995284" cy="4976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Ambiente de control</a:t>
          </a:r>
        </a:p>
      </dsp:txBody>
      <dsp:txXfrm>
        <a:off x="1159938" y="24791"/>
        <a:ext cx="946698" cy="449056"/>
      </dsp:txXfrm>
    </dsp:sp>
    <dsp:sp modelId="{29EEAC74-7F85-4579-8975-82DD03C17701}">
      <dsp:nvSpPr>
        <dsp:cNvPr id="0" name=""/>
        <dsp:cNvSpPr/>
      </dsp:nvSpPr>
      <dsp:spPr>
        <a:xfrm>
          <a:off x="2075316" y="683209"/>
          <a:ext cx="995284" cy="4976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Administración de riesgos</a:t>
          </a:r>
        </a:p>
      </dsp:txBody>
      <dsp:txXfrm>
        <a:off x="2099609" y="707502"/>
        <a:ext cx="946698" cy="449056"/>
      </dsp:txXfrm>
    </dsp:sp>
    <dsp:sp modelId="{EB9FDF73-BC92-48FE-8194-15FDC298640A}">
      <dsp:nvSpPr>
        <dsp:cNvPr id="0" name=""/>
        <dsp:cNvSpPr/>
      </dsp:nvSpPr>
      <dsp:spPr>
        <a:xfrm>
          <a:off x="1716394" y="1787858"/>
          <a:ext cx="995284" cy="49764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Actividades de control</a:t>
          </a:r>
        </a:p>
      </dsp:txBody>
      <dsp:txXfrm>
        <a:off x="1740687" y="1812151"/>
        <a:ext cx="946698" cy="449056"/>
      </dsp:txXfrm>
    </dsp:sp>
    <dsp:sp modelId="{F72C084E-4C93-475F-A92A-D8B3D88AFEDE}">
      <dsp:nvSpPr>
        <dsp:cNvPr id="0" name=""/>
        <dsp:cNvSpPr/>
      </dsp:nvSpPr>
      <dsp:spPr>
        <a:xfrm>
          <a:off x="554897" y="1787858"/>
          <a:ext cx="995284" cy="4976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Información y comunicación</a:t>
          </a:r>
        </a:p>
      </dsp:txBody>
      <dsp:txXfrm>
        <a:off x="579190" y="1812151"/>
        <a:ext cx="946698" cy="449056"/>
      </dsp:txXfrm>
    </dsp:sp>
    <dsp:sp modelId="{19C63196-0E2A-4456-868C-3D4C3A10B936}">
      <dsp:nvSpPr>
        <dsp:cNvPr id="0" name=""/>
        <dsp:cNvSpPr/>
      </dsp:nvSpPr>
      <dsp:spPr>
        <a:xfrm>
          <a:off x="195974" y="683209"/>
          <a:ext cx="995284" cy="49764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Supervisión y mejora continua</a:t>
          </a:r>
        </a:p>
      </dsp:txBody>
      <dsp:txXfrm>
        <a:off x="220267" y="707502"/>
        <a:ext cx="946698" cy="449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37441-C861-4D00-8F0A-4444CBD8BB31}">
      <dsp:nvSpPr>
        <dsp:cNvPr id="0" name=""/>
        <dsp:cNvSpPr/>
      </dsp:nvSpPr>
      <dsp:spPr>
        <a:xfrm>
          <a:off x="1904670" y="1335612"/>
          <a:ext cx="1598950" cy="990411"/>
        </a:xfrm>
        <a:prstGeom prst="ellipse">
          <a:avLst/>
        </a:prstGeom>
        <a:solidFill>
          <a:srgbClr val="FF993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s-ES" sz="1200" b="1" kern="1200" dirty="0">
              <a:solidFill>
                <a:schemeClr val="bg1"/>
              </a:solidFill>
              <a:latin typeface="HelveticaNeueLT Std Lt" panose="020B0403020202020204" pitchFamily="34" charset="0"/>
            </a:rPr>
            <a:t>En la Elaboración de PTCI</a:t>
          </a:r>
        </a:p>
        <a:p>
          <a:pPr marL="0" lvl="0" indent="0" algn="ctr" defTabSz="533400">
            <a:lnSpc>
              <a:spcPct val="90000"/>
            </a:lnSpc>
            <a:spcBef>
              <a:spcPct val="0"/>
            </a:spcBef>
            <a:spcAft>
              <a:spcPts val="0"/>
            </a:spcAft>
            <a:buNone/>
          </a:pPr>
          <a:r>
            <a:rPr lang="es-ES" sz="1200" b="0" kern="1200" dirty="0">
              <a:solidFill>
                <a:schemeClr val="bg1"/>
              </a:solidFill>
              <a:latin typeface="HelveticaNeueLT Std Lt" panose="020B0403020202020204" pitchFamily="34" charset="0"/>
            </a:rPr>
            <a:t>se considera:</a:t>
          </a:r>
        </a:p>
      </dsp:txBody>
      <dsp:txXfrm>
        <a:off x="2138831" y="1480654"/>
        <a:ext cx="1130628" cy="700327"/>
      </dsp:txXfrm>
    </dsp:sp>
    <dsp:sp modelId="{43445DD0-98A2-4302-9DFE-49E300655F52}">
      <dsp:nvSpPr>
        <dsp:cNvPr id="0" name=""/>
        <dsp:cNvSpPr/>
      </dsp:nvSpPr>
      <dsp:spPr>
        <a:xfrm rot="16200000">
          <a:off x="2588116" y="1203101"/>
          <a:ext cx="232058" cy="32963"/>
        </a:xfrm>
        <a:custGeom>
          <a:avLst/>
          <a:gdLst/>
          <a:ahLst/>
          <a:cxnLst/>
          <a:rect l="0" t="0" r="0" b="0"/>
          <a:pathLst>
            <a:path>
              <a:moveTo>
                <a:pt x="0" y="16481"/>
              </a:moveTo>
              <a:lnTo>
                <a:pt x="232058" y="1648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latin typeface="HelveticaNeueLT Std Lt" panose="020B0403020202020204" pitchFamily="34" charset="0"/>
          </a:endParaRPr>
        </a:p>
      </dsp:txBody>
      <dsp:txXfrm>
        <a:off x="2698344" y="1213781"/>
        <a:ext cx="11602" cy="11602"/>
      </dsp:txXfrm>
    </dsp:sp>
    <dsp:sp modelId="{D13FD62C-4798-4C0D-993C-B73173821CDB}">
      <dsp:nvSpPr>
        <dsp:cNvPr id="0" name=""/>
        <dsp:cNvSpPr/>
      </dsp:nvSpPr>
      <dsp:spPr>
        <a:xfrm>
          <a:off x="1696283" y="-21247"/>
          <a:ext cx="2015725" cy="1124800"/>
        </a:xfrm>
        <a:prstGeom prst="ellipse">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latin typeface="HelveticaNeueLT Std Lt" panose="020B0403020202020204" pitchFamily="34" charset="0"/>
            </a:rPr>
            <a:t>Conocimiento de la Dependencia o Entidad</a:t>
          </a:r>
          <a:r>
            <a:rPr lang="es-ES" sz="1000" kern="1200" dirty="0">
              <a:solidFill>
                <a:schemeClr val="bg1"/>
              </a:solidFill>
              <a:latin typeface="HelveticaNeueLT Std Lt" panose="020B0403020202020204" pitchFamily="34" charset="0"/>
            </a:rPr>
            <a:t> </a:t>
          </a:r>
        </a:p>
        <a:p>
          <a:pPr marL="0" lvl="0" indent="0" algn="ctr" defTabSz="444500">
            <a:lnSpc>
              <a:spcPct val="90000"/>
            </a:lnSpc>
            <a:spcBef>
              <a:spcPct val="0"/>
            </a:spcBef>
            <a:spcAft>
              <a:spcPct val="35000"/>
            </a:spcAft>
            <a:buNone/>
          </a:pPr>
          <a:r>
            <a:rPr lang="es-ES" sz="1000" kern="1200" dirty="0">
              <a:solidFill>
                <a:schemeClr val="bg1"/>
              </a:solidFill>
              <a:latin typeface="HelveticaNeueLT Std Lt" panose="020B0403020202020204" pitchFamily="34" charset="0"/>
            </a:rPr>
            <a:t>“</a:t>
          </a:r>
          <a:r>
            <a:rPr lang="es-ES" sz="1000" b="0" kern="1200" dirty="0">
              <a:solidFill>
                <a:schemeClr val="bg1"/>
              </a:solidFill>
              <a:latin typeface="HelveticaNeueLT Std Lt" panose="020B0403020202020204" pitchFamily="34" charset="0"/>
            </a:rPr>
            <a:t>Misión, Visión, objetivos, Metas, Estructura, Procesos, Obligaciones y Resultados de Auditorias</a:t>
          </a:r>
        </a:p>
      </dsp:txBody>
      <dsp:txXfrm>
        <a:off x="1991479" y="143476"/>
        <a:ext cx="1425333" cy="795354"/>
      </dsp:txXfrm>
    </dsp:sp>
    <dsp:sp modelId="{EBFDE017-9C62-42B9-A3F4-AD57A2196067}">
      <dsp:nvSpPr>
        <dsp:cNvPr id="0" name=""/>
        <dsp:cNvSpPr/>
      </dsp:nvSpPr>
      <dsp:spPr>
        <a:xfrm rot="1199057">
          <a:off x="3380950" y="2136752"/>
          <a:ext cx="419567" cy="32963"/>
        </a:xfrm>
        <a:custGeom>
          <a:avLst/>
          <a:gdLst/>
          <a:ahLst/>
          <a:cxnLst/>
          <a:rect l="0" t="0" r="0" b="0"/>
          <a:pathLst>
            <a:path>
              <a:moveTo>
                <a:pt x="0" y="16481"/>
              </a:moveTo>
              <a:lnTo>
                <a:pt x="419567" y="1648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latin typeface="HelveticaNeueLT Std Lt" panose="020B0403020202020204" pitchFamily="34" charset="0"/>
          </a:endParaRPr>
        </a:p>
      </dsp:txBody>
      <dsp:txXfrm>
        <a:off x="3580244" y="2142744"/>
        <a:ext cx="20978" cy="20978"/>
      </dsp:txXfrm>
    </dsp:sp>
    <dsp:sp modelId="{AAED6AA8-FF4C-4BD9-AF7C-4FB074164721}">
      <dsp:nvSpPr>
        <dsp:cNvPr id="0" name=""/>
        <dsp:cNvSpPr/>
      </dsp:nvSpPr>
      <dsp:spPr>
        <a:xfrm>
          <a:off x="3677846" y="1980444"/>
          <a:ext cx="1598950" cy="990411"/>
        </a:xfrm>
        <a:prstGeom prst="ellipse">
          <a:avLst/>
        </a:prstGeom>
        <a:solidFill>
          <a:srgbClr val="7030A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latin typeface="HelveticaNeueLT Std Lt" panose="020B0403020202020204" pitchFamily="34" charset="0"/>
            </a:rPr>
            <a:t>Inventarios de Procesos evaluados por las unidades administrativas</a:t>
          </a:r>
        </a:p>
      </dsp:txBody>
      <dsp:txXfrm>
        <a:off x="3912007" y="2125486"/>
        <a:ext cx="1130628" cy="700327"/>
      </dsp:txXfrm>
    </dsp:sp>
    <dsp:sp modelId="{4BAA16F9-1BB1-4D05-8761-99B96F32AFF5}">
      <dsp:nvSpPr>
        <dsp:cNvPr id="0" name=""/>
        <dsp:cNvSpPr/>
      </dsp:nvSpPr>
      <dsp:spPr>
        <a:xfrm rot="9653013">
          <a:off x="1527813" y="2136752"/>
          <a:ext cx="492228" cy="32963"/>
        </a:xfrm>
        <a:custGeom>
          <a:avLst/>
          <a:gdLst/>
          <a:ahLst/>
          <a:cxnLst/>
          <a:rect l="0" t="0" r="0" b="0"/>
          <a:pathLst>
            <a:path>
              <a:moveTo>
                <a:pt x="0" y="16481"/>
              </a:moveTo>
              <a:lnTo>
                <a:pt x="492228" y="1648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latin typeface="HelveticaNeueLT Std Lt" panose="020B0403020202020204" pitchFamily="34" charset="0"/>
          </a:endParaRPr>
        </a:p>
      </dsp:txBody>
      <dsp:txXfrm rot="10800000">
        <a:off x="1761621" y="2140928"/>
        <a:ext cx="24611" cy="24611"/>
      </dsp:txXfrm>
    </dsp:sp>
    <dsp:sp modelId="{02F3D268-2AB3-400A-9E06-AC94BD8DEE80}">
      <dsp:nvSpPr>
        <dsp:cNvPr id="0" name=""/>
        <dsp:cNvSpPr/>
      </dsp:nvSpPr>
      <dsp:spPr>
        <a:xfrm>
          <a:off x="44234" y="1980444"/>
          <a:ext cx="1598950" cy="990411"/>
        </a:xfrm>
        <a:prstGeom prst="ellipse">
          <a:avLst/>
        </a:prstGeom>
        <a:solidFill>
          <a:srgbClr val="CC33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bg1"/>
              </a:solidFill>
              <a:latin typeface="HelveticaNeueLT Std Lt" panose="020B0403020202020204" pitchFamily="34" charset="0"/>
            </a:rPr>
            <a:t>Acciones de mejora</a:t>
          </a:r>
        </a:p>
      </dsp:txBody>
      <dsp:txXfrm>
        <a:off x="278395" y="2125486"/>
        <a:ext cx="1130628" cy="700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F8A0D-29C3-47AE-8F82-6EA2D175641C}">
      <dsp:nvSpPr>
        <dsp:cNvPr id="0" name=""/>
        <dsp:cNvSpPr/>
      </dsp:nvSpPr>
      <dsp:spPr>
        <a:xfrm>
          <a:off x="0" y="57417"/>
          <a:ext cx="8280920" cy="1135079"/>
        </a:xfrm>
        <a:prstGeom prst="roundRect">
          <a:avLst>
            <a:gd name="adj" fmla="val 10000"/>
          </a:avLst>
        </a:prstGeom>
        <a:solidFill>
          <a:srgbClr val="D589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I.- Comunicación y Consulta</a:t>
          </a:r>
        </a:p>
        <a:p>
          <a:pPr marL="57150" lvl="1" indent="-57150" algn="l" defTabSz="488950">
            <a:lnSpc>
              <a:spcPct val="90000"/>
            </a:lnSpc>
            <a:spcBef>
              <a:spcPct val="0"/>
            </a:spcBef>
            <a:spcAft>
              <a:spcPct val="15000"/>
            </a:spcAft>
            <a:buChar char="•"/>
          </a:pPr>
          <a:r>
            <a:rPr lang="es-MX" sz="1100" kern="1200" dirty="0">
              <a:solidFill>
                <a:schemeClr val="tx1"/>
              </a:solidFill>
            </a:rPr>
            <a:t>Identificar y definir,  metas y objetivos de la Institución como los procesos prioritarios (sustantivos y administrativos).</a:t>
          </a:r>
        </a:p>
        <a:p>
          <a:pPr marL="57150" lvl="1" indent="-57150" algn="l" defTabSz="488950">
            <a:lnSpc>
              <a:spcPct val="90000"/>
            </a:lnSpc>
            <a:spcBef>
              <a:spcPct val="0"/>
            </a:spcBef>
            <a:spcAft>
              <a:spcPct val="15000"/>
            </a:spcAft>
            <a:buChar char="•"/>
          </a:pPr>
          <a:r>
            <a:rPr lang="es-MX" sz="1100" kern="1200" dirty="0">
              <a:solidFill>
                <a:schemeClr val="tx1"/>
              </a:solidFill>
            </a:rPr>
            <a:t>Definir bases y criterios, para la identificación de las causas y posibles efectos de los riesgos.</a:t>
          </a:r>
        </a:p>
        <a:p>
          <a:pPr marL="57150" lvl="1" indent="-57150" algn="l" defTabSz="488950">
            <a:lnSpc>
              <a:spcPct val="90000"/>
            </a:lnSpc>
            <a:spcBef>
              <a:spcPct val="0"/>
            </a:spcBef>
            <a:spcAft>
              <a:spcPct val="15000"/>
            </a:spcAft>
            <a:buChar char="•"/>
          </a:pPr>
          <a:r>
            <a:rPr lang="es-MX" sz="1100" kern="1200" dirty="0">
              <a:solidFill>
                <a:schemeClr val="tx1"/>
              </a:solidFill>
            </a:rPr>
            <a:t>Identificar los procesos susceptibles a riesgos de corrupción</a:t>
          </a:r>
        </a:p>
      </dsp:txBody>
      <dsp:txXfrm>
        <a:off x="1756040" y="57417"/>
        <a:ext cx="6524879" cy="1135079"/>
      </dsp:txXfrm>
    </dsp:sp>
    <dsp:sp modelId="{129C65F0-1C57-4BD0-B956-02F091576761}">
      <dsp:nvSpPr>
        <dsp:cNvPr id="0" name=""/>
        <dsp:cNvSpPr/>
      </dsp:nvSpPr>
      <dsp:spPr>
        <a:xfrm>
          <a:off x="99856" y="168113"/>
          <a:ext cx="1656184" cy="7988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9CD11F-9105-46FB-9D22-0295D6E38DA5}">
      <dsp:nvSpPr>
        <dsp:cNvPr id="0" name=""/>
        <dsp:cNvSpPr/>
      </dsp:nvSpPr>
      <dsp:spPr>
        <a:xfrm>
          <a:off x="0" y="1234936"/>
          <a:ext cx="8280920" cy="1373767"/>
        </a:xfrm>
        <a:prstGeom prst="roundRect">
          <a:avLst>
            <a:gd name="adj" fmla="val 10000"/>
          </a:avLst>
        </a:prstGeom>
        <a:solidFill>
          <a:srgbClr val="D7B3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II.- Contexto</a:t>
          </a:r>
        </a:p>
        <a:p>
          <a:pPr marL="57150" lvl="1" indent="-57150" algn="l" defTabSz="488950">
            <a:lnSpc>
              <a:spcPct val="90000"/>
            </a:lnSpc>
            <a:spcBef>
              <a:spcPct val="0"/>
            </a:spcBef>
            <a:spcAft>
              <a:spcPct val="15000"/>
            </a:spcAft>
            <a:buChar char="•"/>
          </a:pPr>
          <a:r>
            <a:rPr lang="es-MX" sz="1100" kern="1200" dirty="0">
              <a:solidFill>
                <a:schemeClr val="tx1"/>
              </a:solidFill>
            </a:rPr>
            <a:t>Describir las situaciones intrínsecas a la Institución, bajo las cuales se pueden identificar sus fortalezas y debilidades para responder a los riesgos que sean identificados. </a:t>
          </a:r>
        </a:p>
        <a:p>
          <a:pPr marL="57150" lvl="1" indent="-57150" algn="l" defTabSz="488950">
            <a:lnSpc>
              <a:spcPct val="90000"/>
            </a:lnSpc>
            <a:spcBef>
              <a:spcPct val="0"/>
            </a:spcBef>
            <a:spcAft>
              <a:spcPct val="15000"/>
            </a:spcAft>
            <a:buChar char="•"/>
          </a:pPr>
          <a:r>
            <a:rPr lang="es-MX" sz="1100" kern="1200" dirty="0">
              <a:solidFill>
                <a:schemeClr val="tx1"/>
              </a:solidFill>
            </a:rPr>
            <a:t>Identificar, seleccionar y agrupar los enunciados definidos como supuestos en los procesos de la Institución.</a:t>
          </a:r>
        </a:p>
        <a:p>
          <a:pPr marL="57150" lvl="1" indent="-57150" algn="l" defTabSz="488950">
            <a:lnSpc>
              <a:spcPct val="90000"/>
            </a:lnSpc>
            <a:spcBef>
              <a:spcPct val="0"/>
            </a:spcBef>
            <a:spcAft>
              <a:spcPct val="15000"/>
            </a:spcAft>
            <a:buChar char="•"/>
          </a:pPr>
          <a:r>
            <a:rPr lang="es-MX" sz="1100" kern="1200" dirty="0">
              <a:solidFill>
                <a:schemeClr val="tx1"/>
              </a:solidFill>
            </a:rPr>
            <a:t>Describir el comportamiento histórico de los riesgos identificados en ejercicios anteriores.</a:t>
          </a:r>
        </a:p>
      </dsp:txBody>
      <dsp:txXfrm>
        <a:off x="1756040" y="1234936"/>
        <a:ext cx="6524879" cy="1373767"/>
      </dsp:txXfrm>
    </dsp:sp>
    <dsp:sp modelId="{C61AAD26-C90F-45E3-B33A-789E710EAE8B}">
      <dsp:nvSpPr>
        <dsp:cNvPr id="0" name=""/>
        <dsp:cNvSpPr/>
      </dsp:nvSpPr>
      <dsp:spPr>
        <a:xfrm>
          <a:off x="99856" y="1467376"/>
          <a:ext cx="1656184" cy="9088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4DD9DE-59D8-4A89-AEB5-E4A04E155FE0}">
      <dsp:nvSpPr>
        <dsp:cNvPr id="0" name=""/>
        <dsp:cNvSpPr/>
      </dsp:nvSpPr>
      <dsp:spPr>
        <a:xfrm>
          <a:off x="0" y="2708560"/>
          <a:ext cx="8280920" cy="1726091"/>
        </a:xfrm>
        <a:prstGeom prst="roundRect">
          <a:avLst>
            <a:gd name="adj" fmla="val 10000"/>
          </a:avLst>
        </a:prstGeom>
        <a:solidFill>
          <a:srgbClr val="D9D3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III.- Evaluación de Riesgos</a:t>
          </a:r>
        </a:p>
        <a:p>
          <a:pPr marL="57150" lvl="1" indent="-57150" algn="l" defTabSz="444500">
            <a:lnSpc>
              <a:spcPct val="90000"/>
            </a:lnSpc>
            <a:spcBef>
              <a:spcPct val="0"/>
            </a:spcBef>
            <a:spcAft>
              <a:spcPct val="15000"/>
            </a:spcAft>
            <a:buChar char="•"/>
          </a:pPr>
          <a:r>
            <a:rPr lang="es-MX" sz="1000" kern="1200" dirty="0">
              <a:solidFill>
                <a:schemeClr val="tx1"/>
              </a:solidFill>
            </a:rPr>
            <a:t>Identificación, Selección y Descripción de Riesgos.</a:t>
          </a:r>
        </a:p>
        <a:p>
          <a:pPr marL="57150" lvl="1" indent="-57150" algn="l" defTabSz="444500">
            <a:lnSpc>
              <a:spcPct val="90000"/>
            </a:lnSpc>
            <a:spcBef>
              <a:spcPct val="0"/>
            </a:spcBef>
            <a:spcAft>
              <a:spcPct val="15000"/>
            </a:spcAft>
            <a:buChar char="•"/>
          </a:pPr>
          <a:r>
            <a:rPr lang="es-MX" sz="1000" kern="1200" dirty="0">
              <a:solidFill>
                <a:schemeClr val="tx1"/>
              </a:solidFill>
            </a:rPr>
            <a:t>Nivel de Decisión del Riesgo.</a:t>
          </a:r>
        </a:p>
        <a:p>
          <a:pPr marL="57150" lvl="1" indent="-57150" algn="l" defTabSz="444500">
            <a:lnSpc>
              <a:spcPct val="90000"/>
            </a:lnSpc>
            <a:spcBef>
              <a:spcPct val="0"/>
            </a:spcBef>
            <a:spcAft>
              <a:spcPct val="15000"/>
            </a:spcAft>
            <a:buChar char="•"/>
          </a:pPr>
          <a:r>
            <a:rPr lang="es-MX" sz="1000" kern="1200" dirty="0">
              <a:solidFill>
                <a:schemeClr val="tx1"/>
              </a:solidFill>
            </a:rPr>
            <a:t>Clasificación de los Riesgos.</a:t>
          </a:r>
        </a:p>
        <a:p>
          <a:pPr marL="57150" lvl="1" indent="-57150" algn="l" defTabSz="444500">
            <a:lnSpc>
              <a:spcPct val="90000"/>
            </a:lnSpc>
            <a:spcBef>
              <a:spcPct val="0"/>
            </a:spcBef>
            <a:spcAft>
              <a:spcPct val="15000"/>
            </a:spcAft>
            <a:buChar char="•"/>
          </a:pPr>
          <a:r>
            <a:rPr lang="es-MX" sz="1000" kern="1200" dirty="0">
              <a:solidFill>
                <a:schemeClr val="tx1"/>
              </a:solidFill>
            </a:rPr>
            <a:t>Identificación de Factores de Riesgo.</a:t>
          </a:r>
        </a:p>
        <a:p>
          <a:pPr marL="57150" lvl="1" indent="-57150" algn="l" defTabSz="444500">
            <a:lnSpc>
              <a:spcPct val="90000"/>
            </a:lnSpc>
            <a:spcBef>
              <a:spcPct val="0"/>
            </a:spcBef>
            <a:spcAft>
              <a:spcPct val="15000"/>
            </a:spcAft>
            <a:buChar char="•"/>
          </a:pPr>
          <a:r>
            <a:rPr lang="es-MX" sz="1000" kern="1200" dirty="0">
              <a:solidFill>
                <a:schemeClr val="tx1"/>
              </a:solidFill>
            </a:rPr>
            <a:t>Tipo de Factor de Riesgo.</a:t>
          </a:r>
        </a:p>
        <a:p>
          <a:pPr marL="57150" lvl="1" indent="-57150" algn="l" defTabSz="444500">
            <a:lnSpc>
              <a:spcPct val="90000"/>
            </a:lnSpc>
            <a:spcBef>
              <a:spcPct val="0"/>
            </a:spcBef>
            <a:spcAft>
              <a:spcPct val="15000"/>
            </a:spcAft>
            <a:buChar char="•"/>
          </a:pPr>
          <a:r>
            <a:rPr lang="es-MX" sz="1000" kern="1200" dirty="0">
              <a:solidFill>
                <a:schemeClr val="tx1"/>
              </a:solidFill>
            </a:rPr>
            <a:t>Identificación de los Posibles Efectos de los Riesgos.</a:t>
          </a:r>
        </a:p>
        <a:p>
          <a:pPr marL="57150" lvl="1" indent="-57150" algn="l" defTabSz="444500">
            <a:lnSpc>
              <a:spcPct val="90000"/>
            </a:lnSpc>
            <a:spcBef>
              <a:spcPct val="0"/>
            </a:spcBef>
            <a:spcAft>
              <a:spcPct val="15000"/>
            </a:spcAft>
            <a:buChar char="•"/>
          </a:pPr>
          <a:r>
            <a:rPr lang="es-MX" sz="1000" kern="1200" dirty="0">
              <a:solidFill>
                <a:schemeClr val="tx1"/>
              </a:solidFill>
            </a:rPr>
            <a:t>Valoración del Grado de Impacto antes de la Evaluación de Controles (valoración inicial). </a:t>
          </a:r>
        </a:p>
        <a:p>
          <a:pPr marL="57150" lvl="1" indent="-57150" algn="l" defTabSz="444500">
            <a:lnSpc>
              <a:spcPct val="90000"/>
            </a:lnSpc>
            <a:spcBef>
              <a:spcPct val="0"/>
            </a:spcBef>
            <a:spcAft>
              <a:spcPct val="15000"/>
            </a:spcAft>
            <a:buChar char="•"/>
          </a:pPr>
          <a:r>
            <a:rPr lang="es-MX" sz="1000" kern="1200" dirty="0">
              <a:solidFill>
                <a:schemeClr val="tx1"/>
              </a:solidFill>
            </a:rPr>
            <a:t>Valoración de la Probabilidad de Ocurrencia antes de la Evaluación de controles (valoración inicial). </a:t>
          </a:r>
        </a:p>
      </dsp:txBody>
      <dsp:txXfrm>
        <a:off x="1756040" y="2708560"/>
        <a:ext cx="6524879" cy="1726091"/>
      </dsp:txXfrm>
    </dsp:sp>
    <dsp:sp modelId="{1CA443CC-DB79-4E2A-A757-2D11FA113CAE}">
      <dsp:nvSpPr>
        <dsp:cNvPr id="0" name=""/>
        <dsp:cNvSpPr/>
      </dsp:nvSpPr>
      <dsp:spPr>
        <a:xfrm>
          <a:off x="99856" y="3110763"/>
          <a:ext cx="1656184" cy="9216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7000" b="-5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58BC9-71BD-415C-AF54-9A871B2C1CBE}">
      <dsp:nvSpPr>
        <dsp:cNvPr id="0" name=""/>
        <dsp:cNvSpPr/>
      </dsp:nvSpPr>
      <dsp:spPr>
        <a:xfrm>
          <a:off x="0" y="4539751"/>
          <a:ext cx="8280920" cy="1148880"/>
        </a:xfrm>
        <a:prstGeom prst="roundRect">
          <a:avLst>
            <a:gd name="adj" fmla="val 10000"/>
          </a:avLst>
        </a:prstGeom>
        <a:solidFill>
          <a:srgbClr val="C2D6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IV.- Evaluación de Controles</a:t>
          </a:r>
        </a:p>
        <a:p>
          <a:pPr marL="57150" lvl="1" indent="-57150" algn="l" defTabSz="444500">
            <a:lnSpc>
              <a:spcPct val="90000"/>
            </a:lnSpc>
            <a:spcBef>
              <a:spcPct val="0"/>
            </a:spcBef>
            <a:spcAft>
              <a:spcPct val="15000"/>
            </a:spcAft>
            <a:buChar char="•"/>
          </a:pPr>
          <a:r>
            <a:rPr lang="es-MX" sz="1000" kern="1200" dirty="0">
              <a:solidFill>
                <a:schemeClr val="tx1"/>
              </a:solidFill>
            </a:rPr>
            <a:t>Comprobar la existencia o no de controles para cada uno de los factores de riesgo.</a:t>
          </a:r>
        </a:p>
        <a:p>
          <a:pPr marL="57150" lvl="1" indent="-57150" algn="l" defTabSz="444500">
            <a:lnSpc>
              <a:spcPct val="90000"/>
            </a:lnSpc>
            <a:spcBef>
              <a:spcPct val="0"/>
            </a:spcBef>
            <a:spcAft>
              <a:spcPct val="15000"/>
            </a:spcAft>
            <a:buChar char="•"/>
          </a:pPr>
          <a:r>
            <a:rPr lang="es-MX" sz="1000" kern="1200" dirty="0">
              <a:solidFill>
                <a:schemeClr val="tx1"/>
              </a:solidFill>
            </a:rPr>
            <a:t>Describir los controles existentes para administrar los factores de riesgo</a:t>
          </a:r>
        </a:p>
        <a:p>
          <a:pPr marL="57150" lvl="1" indent="-57150" algn="l" defTabSz="444500">
            <a:lnSpc>
              <a:spcPct val="90000"/>
            </a:lnSpc>
            <a:spcBef>
              <a:spcPct val="0"/>
            </a:spcBef>
            <a:spcAft>
              <a:spcPct val="15000"/>
            </a:spcAft>
            <a:buChar char="•"/>
          </a:pPr>
          <a:r>
            <a:rPr lang="es-MX" sz="1000" kern="1200" dirty="0">
              <a:solidFill>
                <a:schemeClr val="tx1"/>
              </a:solidFill>
            </a:rPr>
            <a:t>Determinar el tipo de control: preventivo, correctivo y/o detectivo. </a:t>
          </a:r>
        </a:p>
      </dsp:txBody>
      <dsp:txXfrm>
        <a:off x="1756040" y="4539751"/>
        <a:ext cx="6524879" cy="1148880"/>
      </dsp:txXfrm>
    </dsp:sp>
    <dsp:sp modelId="{42C7BCB9-0E39-43A2-9C83-E3ED8F946EF8}">
      <dsp:nvSpPr>
        <dsp:cNvPr id="0" name=""/>
        <dsp:cNvSpPr/>
      </dsp:nvSpPr>
      <dsp:spPr>
        <a:xfrm>
          <a:off x="99856" y="4709521"/>
          <a:ext cx="1656184" cy="79885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F8A0D-29C3-47AE-8F82-6EA2D175641C}">
      <dsp:nvSpPr>
        <dsp:cNvPr id="0" name=""/>
        <dsp:cNvSpPr/>
      </dsp:nvSpPr>
      <dsp:spPr>
        <a:xfrm>
          <a:off x="0" y="248027"/>
          <a:ext cx="8280920" cy="1523620"/>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V.- Evaluación de Riesgos respecto a controles</a:t>
          </a:r>
        </a:p>
        <a:p>
          <a:pPr marL="57150" lvl="1" indent="-57150" algn="l" defTabSz="444500">
            <a:lnSpc>
              <a:spcPct val="90000"/>
            </a:lnSpc>
            <a:spcBef>
              <a:spcPct val="0"/>
            </a:spcBef>
            <a:spcAft>
              <a:spcPct val="15000"/>
            </a:spcAft>
            <a:buChar char="•"/>
          </a:pPr>
          <a:r>
            <a:rPr lang="es-MX" sz="1000" b="1" kern="1200" dirty="0">
              <a:solidFill>
                <a:schemeClr val="tx1"/>
              </a:solidFill>
            </a:rPr>
            <a:t>Valoración final del Impacto y de la Probabilidad de Ocurrencia del Riesgo. </a:t>
          </a:r>
          <a:endParaRPr lang="es-MX" sz="1000" kern="1200" dirty="0">
            <a:solidFill>
              <a:schemeClr val="tx1"/>
            </a:solidFill>
          </a:endParaRPr>
        </a:p>
        <a:p>
          <a:pPr marL="114300" lvl="2" indent="-57150" algn="l" defTabSz="444500">
            <a:lnSpc>
              <a:spcPct val="90000"/>
            </a:lnSpc>
            <a:spcBef>
              <a:spcPct val="0"/>
            </a:spcBef>
            <a:spcAft>
              <a:spcPct val="15000"/>
            </a:spcAft>
            <a:buChar char="•"/>
          </a:pPr>
          <a:r>
            <a:rPr lang="es-MX" sz="1000" kern="1200" dirty="0">
              <a:solidFill>
                <a:schemeClr val="tx1"/>
              </a:solidFill>
            </a:rPr>
            <a:t>La valoración final del riesgo nunca podrá ser superior a la valoración inicial. </a:t>
          </a:r>
        </a:p>
        <a:p>
          <a:pPr marL="114300" lvl="2" indent="-57150" algn="l" defTabSz="444500">
            <a:lnSpc>
              <a:spcPct val="90000"/>
            </a:lnSpc>
            <a:spcBef>
              <a:spcPct val="0"/>
            </a:spcBef>
            <a:spcAft>
              <a:spcPct val="15000"/>
            </a:spcAft>
            <a:buChar char="•"/>
          </a:pPr>
          <a:r>
            <a:rPr lang="es-MX" sz="1000" kern="1200" dirty="0">
              <a:solidFill>
                <a:schemeClr val="tx1"/>
              </a:solidFill>
            </a:rPr>
            <a:t>Si todos los controles del riesgo son suficientes, la valoración final del riesgo deberá ser inferior a la inicial. </a:t>
          </a:r>
        </a:p>
        <a:p>
          <a:pPr marL="114300" lvl="2" indent="-57150" algn="l" defTabSz="444500">
            <a:lnSpc>
              <a:spcPct val="90000"/>
            </a:lnSpc>
            <a:spcBef>
              <a:spcPct val="0"/>
            </a:spcBef>
            <a:spcAft>
              <a:spcPct val="15000"/>
            </a:spcAft>
            <a:buChar char="•"/>
          </a:pPr>
          <a:r>
            <a:rPr lang="es-MX" sz="1000" kern="1200" dirty="0">
              <a:solidFill>
                <a:schemeClr val="tx1"/>
              </a:solidFill>
            </a:rPr>
            <a:t>Si alguno de los controles del riesgo son deficientes, o se observa inexistencia de controles, la valoración final del riesgo deberá ser igual a la inicial. </a:t>
          </a:r>
        </a:p>
      </dsp:txBody>
      <dsp:txXfrm>
        <a:off x="2087535" y="248027"/>
        <a:ext cx="6193384" cy="1523620"/>
      </dsp:txXfrm>
    </dsp:sp>
    <dsp:sp modelId="{129C65F0-1C57-4BD0-B956-02F091576761}">
      <dsp:nvSpPr>
        <dsp:cNvPr id="0" name=""/>
        <dsp:cNvSpPr/>
      </dsp:nvSpPr>
      <dsp:spPr>
        <a:xfrm>
          <a:off x="397515" y="473167"/>
          <a:ext cx="1656184" cy="99987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4DD9DE-59D8-4A89-AEB5-E4A04E155FE0}">
      <dsp:nvSpPr>
        <dsp:cNvPr id="0" name=""/>
        <dsp:cNvSpPr/>
      </dsp:nvSpPr>
      <dsp:spPr>
        <a:xfrm>
          <a:off x="0" y="1840146"/>
          <a:ext cx="8280920" cy="1287585"/>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VI.- Mapa de Riesgos</a:t>
          </a:r>
        </a:p>
        <a:p>
          <a:pPr marL="57150" lvl="1" indent="-57150" algn="l" defTabSz="444500">
            <a:lnSpc>
              <a:spcPct val="90000"/>
            </a:lnSpc>
            <a:spcBef>
              <a:spcPct val="0"/>
            </a:spcBef>
            <a:spcAft>
              <a:spcPct val="15000"/>
            </a:spcAft>
            <a:buChar char="•"/>
          </a:pPr>
          <a:r>
            <a:rPr lang="es-MX" sz="1000" kern="1200" dirty="0">
              <a:solidFill>
                <a:schemeClr val="tx1"/>
              </a:solidFill>
            </a:rPr>
            <a:t>Cuadrante I. Riesgos de Atención Inmediata.</a:t>
          </a:r>
        </a:p>
        <a:p>
          <a:pPr marL="57150" lvl="1" indent="-57150" algn="l" defTabSz="444500">
            <a:lnSpc>
              <a:spcPct val="90000"/>
            </a:lnSpc>
            <a:spcBef>
              <a:spcPct val="0"/>
            </a:spcBef>
            <a:spcAft>
              <a:spcPct val="15000"/>
            </a:spcAft>
            <a:buChar char="•"/>
          </a:pPr>
          <a:r>
            <a:rPr lang="es-MX" sz="1000" kern="1200" dirty="0">
              <a:solidFill>
                <a:schemeClr val="tx1"/>
              </a:solidFill>
            </a:rPr>
            <a:t>Cuadrante II. Riesgos de Atención Periódica.</a:t>
          </a:r>
        </a:p>
        <a:p>
          <a:pPr marL="57150" lvl="1" indent="-57150" algn="l" defTabSz="444500">
            <a:lnSpc>
              <a:spcPct val="90000"/>
            </a:lnSpc>
            <a:spcBef>
              <a:spcPct val="0"/>
            </a:spcBef>
            <a:spcAft>
              <a:spcPct val="15000"/>
            </a:spcAft>
            <a:buChar char="•"/>
          </a:pPr>
          <a:r>
            <a:rPr lang="es-MX" sz="1000" kern="1200" dirty="0">
              <a:solidFill>
                <a:schemeClr val="tx1"/>
              </a:solidFill>
            </a:rPr>
            <a:t>Cuadrante III. Riesgos Controlados.</a:t>
          </a:r>
        </a:p>
        <a:p>
          <a:pPr marL="57150" lvl="1" indent="-57150" algn="l" defTabSz="444500">
            <a:lnSpc>
              <a:spcPct val="90000"/>
            </a:lnSpc>
            <a:spcBef>
              <a:spcPct val="0"/>
            </a:spcBef>
            <a:spcAft>
              <a:spcPct val="15000"/>
            </a:spcAft>
            <a:buChar char="•"/>
          </a:pPr>
          <a:r>
            <a:rPr lang="es-MX" sz="1000" kern="1200" dirty="0">
              <a:solidFill>
                <a:schemeClr val="tx1"/>
              </a:solidFill>
            </a:rPr>
            <a:t>Cuadrante IV. Riesgos de Seguimiento.</a:t>
          </a:r>
        </a:p>
      </dsp:txBody>
      <dsp:txXfrm>
        <a:off x="2087535" y="1840146"/>
        <a:ext cx="6193384" cy="1287585"/>
      </dsp:txXfrm>
    </dsp:sp>
    <dsp:sp modelId="{1CA443CC-DB79-4E2A-A757-2D11FA113CAE}">
      <dsp:nvSpPr>
        <dsp:cNvPr id="0" name=""/>
        <dsp:cNvSpPr/>
      </dsp:nvSpPr>
      <dsp:spPr>
        <a:xfrm>
          <a:off x="383637" y="2072861"/>
          <a:ext cx="1656184" cy="9144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58BC9-71BD-415C-AF54-9A871B2C1CBE}">
      <dsp:nvSpPr>
        <dsp:cNvPr id="0" name=""/>
        <dsp:cNvSpPr/>
      </dsp:nvSpPr>
      <dsp:spPr>
        <a:xfrm>
          <a:off x="0" y="3184843"/>
          <a:ext cx="8280920" cy="1290820"/>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MX" sz="1400" b="1" kern="1200" dirty="0">
              <a:solidFill>
                <a:schemeClr val="tx1"/>
              </a:solidFill>
            </a:rPr>
            <a:t>VII.- Definición de Estrategias y Acciones de Control para responder a los Riesgos</a:t>
          </a:r>
        </a:p>
        <a:p>
          <a:pPr marL="57150" lvl="1" indent="-57150" algn="l" defTabSz="444500">
            <a:lnSpc>
              <a:spcPct val="90000"/>
            </a:lnSpc>
            <a:spcBef>
              <a:spcPct val="0"/>
            </a:spcBef>
            <a:spcAft>
              <a:spcPct val="15000"/>
            </a:spcAft>
            <a:buChar char="•"/>
          </a:pPr>
          <a:r>
            <a:rPr lang="es-MX" sz="1000" b="1" kern="1200" dirty="0">
              <a:solidFill>
                <a:schemeClr val="tx1"/>
              </a:solidFill>
            </a:rPr>
            <a:t>Evitar el Riesgo.</a:t>
          </a:r>
          <a:endParaRPr lang="es-MX" sz="1000" kern="1200" dirty="0">
            <a:solidFill>
              <a:schemeClr val="tx1"/>
            </a:solidFill>
          </a:endParaRPr>
        </a:p>
        <a:p>
          <a:pPr marL="57150" lvl="1" indent="-57150" algn="l" defTabSz="444500">
            <a:lnSpc>
              <a:spcPct val="90000"/>
            </a:lnSpc>
            <a:spcBef>
              <a:spcPct val="0"/>
            </a:spcBef>
            <a:spcAft>
              <a:spcPct val="15000"/>
            </a:spcAft>
            <a:buChar char="•"/>
          </a:pPr>
          <a:r>
            <a:rPr lang="es-MX" sz="1000" b="1" kern="1200" dirty="0">
              <a:solidFill>
                <a:schemeClr val="tx1"/>
              </a:solidFill>
            </a:rPr>
            <a:t>Reducir el Riesgo.</a:t>
          </a:r>
        </a:p>
        <a:p>
          <a:pPr marL="57150" lvl="1" indent="-57150" algn="l" defTabSz="444500">
            <a:lnSpc>
              <a:spcPct val="90000"/>
            </a:lnSpc>
            <a:spcBef>
              <a:spcPct val="0"/>
            </a:spcBef>
            <a:spcAft>
              <a:spcPct val="15000"/>
            </a:spcAft>
            <a:buChar char="•"/>
          </a:pPr>
          <a:r>
            <a:rPr lang="es-MX" sz="1000" b="1" kern="1200" dirty="0">
              <a:solidFill>
                <a:schemeClr val="tx1"/>
              </a:solidFill>
            </a:rPr>
            <a:t>Asumir el Riesgo.</a:t>
          </a:r>
        </a:p>
        <a:p>
          <a:pPr marL="57150" lvl="1" indent="-57150" algn="l" defTabSz="444500">
            <a:lnSpc>
              <a:spcPct val="90000"/>
            </a:lnSpc>
            <a:spcBef>
              <a:spcPct val="0"/>
            </a:spcBef>
            <a:spcAft>
              <a:spcPct val="15000"/>
            </a:spcAft>
            <a:buChar char="•"/>
          </a:pPr>
          <a:r>
            <a:rPr lang="es-MX" sz="1000" b="1" kern="1200" dirty="0">
              <a:solidFill>
                <a:schemeClr val="tx1"/>
              </a:solidFill>
            </a:rPr>
            <a:t>Transferir el Riesgo.</a:t>
          </a:r>
        </a:p>
        <a:p>
          <a:pPr marL="57150" lvl="1" indent="-57150" algn="l" defTabSz="444500">
            <a:lnSpc>
              <a:spcPct val="90000"/>
            </a:lnSpc>
            <a:spcBef>
              <a:spcPct val="0"/>
            </a:spcBef>
            <a:spcAft>
              <a:spcPct val="15000"/>
            </a:spcAft>
            <a:buChar char="•"/>
          </a:pPr>
          <a:r>
            <a:rPr lang="es-MX" sz="1000" b="1" kern="1200" dirty="0">
              <a:solidFill>
                <a:schemeClr val="tx1"/>
              </a:solidFill>
            </a:rPr>
            <a:t>Compartir el Riesgo.</a:t>
          </a:r>
        </a:p>
      </dsp:txBody>
      <dsp:txXfrm>
        <a:off x="2087535" y="3184843"/>
        <a:ext cx="6193384" cy="1290820"/>
      </dsp:txXfrm>
    </dsp:sp>
    <dsp:sp modelId="{42C7BCB9-0E39-43A2-9C83-E3ED8F946EF8}">
      <dsp:nvSpPr>
        <dsp:cNvPr id="0" name=""/>
        <dsp:cNvSpPr/>
      </dsp:nvSpPr>
      <dsp:spPr>
        <a:xfrm>
          <a:off x="432055" y="3528376"/>
          <a:ext cx="1550999" cy="72449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DC581-CC55-44AC-B64E-6A6FB6F83A34}">
      <dsp:nvSpPr>
        <dsp:cNvPr id="0" name=""/>
        <dsp:cNvSpPr/>
      </dsp:nvSpPr>
      <dsp:spPr>
        <a:xfrm>
          <a:off x="594065" y="0"/>
          <a:ext cx="6732748" cy="1455936"/>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3463F99B-B5E7-4EB5-9AE1-58329F87B8BD}">
      <dsp:nvSpPr>
        <dsp:cNvPr id="0" name=""/>
        <dsp:cNvSpPr/>
      </dsp:nvSpPr>
      <dsp:spPr>
        <a:xfrm>
          <a:off x="0" y="367967"/>
          <a:ext cx="1702982" cy="72000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t>Instruye inicio del proceso de Administración de Riesgos</a:t>
          </a:r>
          <a:endParaRPr lang="es-MX" sz="1200" kern="1200" dirty="0"/>
        </a:p>
      </dsp:txBody>
      <dsp:txXfrm>
        <a:off x="35148" y="403115"/>
        <a:ext cx="1632686" cy="649705"/>
      </dsp:txXfrm>
    </dsp:sp>
    <dsp:sp modelId="{C7885DA3-F320-4E5B-B5F1-546EBAE5B404}">
      <dsp:nvSpPr>
        <dsp:cNvPr id="0" name=""/>
        <dsp:cNvSpPr/>
      </dsp:nvSpPr>
      <dsp:spPr>
        <a:xfrm>
          <a:off x="1765931" y="379009"/>
          <a:ext cx="1630395" cy="72000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Acuerda y formaliza metodología y su aplicación</a:t>
          </a:r>
        </a:p>
      </dsp:txBody>
      <dsp:txXfrm>
        <a:off x="1801079" y="414157"/>
        <a:ext cx="1560099" cy="649705"/>
      </dsp:txXfrm>
    </dsp:sp>
    <dsp:sp modelId="{444AF5E0-50F7-4AFE-AC65-FC48D7A2D7DE}">
      <dsp:nvSpPr>
        <dsp:cNvPr id="0" name=""/>
        <dsp:cNvSpPr/>
      </dsp:nvSpPr>
      <dsp:spPr>
        <a:xfrm>
          <a:off x="3641434" y="367967"/>
          <a:ext cx="1990357" cy="72000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Informa y orienta a las U.A. para que documenten su propuesta de riesgos </a:t>
          </a:r>
        </a:p>
      </dsp:txBody>
      <dsp:txXfrm>
        <a:off x="3676582" y="403115"/>
        <a:ext cx="1920061" cy="649705"/>
      </dsp:txXfrm>
    </dsp:sp>
    <dsp:sp modelId="{74C45FB1-9F0B-42B2-93A2-B0B0D69EB36C}">
      <dsp:nvSpPr>
        <dsp:cNvPr id="0" name=""/>
        <dsp:cNvSpPr/>
      </dsp:nvSpPr>
      <dsp:spPr>
        <a:xfrm>
          <a:off x="5842168" y="367967"/>
          <a:ext cx="1844978" cy="72000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Aplican y documentan la metodología, remiten la propuesta de Matriz de Riesgos al Enlace </a:t>
          </a:r>
        </a:p>
      </dsp:txBody>
      <dsp:txXfrm>
        <a:off x="5877316" y="403115"/>
        <a:ext cx="1774682" cy="6497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DC581-CC55-44AC-B64E-6A6FB6F83A34}">
      <dsp:nvSpPr>
        <dsp:cNvPr id="0" name=""/>
        <dsp:cNvSpPr/>
      </dsp:nvSpPr>
      <dsp:spPr>
        <a:xfrm>
          <a:off x="2292902" y="280684"/>
          <a:ext cx="162785" cy="9368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3F99B-B5E7-4EB5-9AE1-58329F87B8BD}">
      <dsp:nvSpPr>
        <dsp:cNvPr id="0" name=""/>
        <dsp:cNvSpPr/>
      </dsp:nvSpPr>
      <dsp:spPr>
        <a:xfrm>
          <a:off x="1624515" y="289806"/>
          <a:ext cx="1904122" cy="10080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Acuerda con el Titular los riesgos de la Matriz y Mapa de Riesgos y comunica a las Unidades Administrativas. </a:t>
          </a:r>
        </a:p>
      </dsp:txBody>
      <dsp:txXfrm>
        <a:off x="1673722" y="339013"/>
        <a:ext cx="1805708" cy="909588"/>
      </dsp:txXfrm>
    </dsp:sp>
    <dsp:sp modelId="{C7885DA3-F320-4E5B-B5F1-546EBAE5B404}">
      <dsp:nvSpPr>
        <dsp:cNvPr id="0" name=""/>
        <dsp:cNvSpPr/>
      </dsp:nvSpPr>
      <dsp:spPr>
        <a:xfrm>
          <a:off x="3657945" y="277716"/>
          <a:ext cx="2128245" cy="10080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Elabora y presenta proyecto del PTAR. </a:t>
          </a:r>
        </a:p>
      </dsp:txBody>
      <dsp:txXfrm>
        <a:off x="3707152" y="326923"/>
        <a:ext cx="2029831" cy="9095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DC581-CC55-44AC-B64E-6A6FB6F83A34}">
      <dsp:nvSpPr>
        <dsp:cNvPr id="0" name=""/>
        <dsp:cNvSpPr/>
      </dsp:nvSpPr>
      <dsp:spPr>
        <a:xfrm>
          <a:off x="4418389" y="356147"/>
          <a:ext cx="1210911" cy="89493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3F99B-B5E7-4EB5-9AE1-58329F87B8BD}">
      <dsp:nvSpPr>
        <dsp:cNvPr id="0" name=""/>
        <dsp:cNvSpPr/>
      </dsp:nvSpPr>
      <dsp:spPr>
        <a:xfrm>
          <a:off x="1441836" y="460898"/>
          <a:ext cx="3169356" cy="70800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Difunde Mapa y Matriz de Riesgos y PTAR, e instruye a los responsables del cumplimiento del PTAR </a:t>
          </a:r>
        </a:p>
      </dsp:txBody>
      <dsp:txXfrm>
        <a:off x="1476398" y="495460"/>
        <a:ext cx="3100232" cy="638878"/>
      </dsp:txXfrm>
    </dsp:sp>
    <dsp:sp modelId="{C7885DA3-F320-4E5B-B5F1-546EBAE5B404}">
      <dsp:nvSpPr>
        <dsp:cNvPr id="0" name=""/>
        <dsp:cNvSpPr/>
      </dsp:nvSpPr>
      <dsp:spPr>
        <a:xfrm>
          <a:off x="5295369" y="457772"/>
          <a:ext cx="2713719" cy="74025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Instrumentan y cumplen las acciones de control del PTAR, informan avances y resguardan evidencia documental . </a:t>
          </a:r>
        </a:p>
      </dsp:txBody>
      <dsp:txXfrm>
        <a:off x="5331505" y="493908"/>
        <a:ext cx="2641447" cy="6679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5F21C-F1E0-4784-AD1B-26167A410ABE}">
      <dsp:nvSpPr>
        <dsp:cNvPr id="0" name=""/>
        <dsp:cNvSpPr/>
      </dsp:nvSpPr>
      <dsp:spPr>
        <a:xfrm>
          <a:off x="3916107" y="2136282"/>
          <a:ext cx="3505494" cy="568548"/>
        </a:xfrm>
        <a:custGeom>
          <a:avLst/>
          <a:gdLst/>
          <a:ahLst/>
          <a:cxnLst/>
          <a:rect l="0" t="0" r="0" b="0"/>
          <a:pathLst>
            <a:path>
              <a:moveTo>
                <a:pt x="0" y="0"/>
              </a:moveTo>
              <a:lnTo>
                <a:pt x="0" y="449617"/>
              </a:lnTo>
              <a:lnTo>
                <a:pt x="3505494" y="449617"/>
              </a:lnTo>
              <a:lnTo>
                <a:pt x="3505494" y="568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23DE6-09DC-4BEE-AF29-33E7CEA8C4F8}">
      <dsp:nvSpPr>
        <dsp:cNvPr id="0" name=""/>
        <dsp:cNvSpPr/>
      </dsp:nvSpPr>
      <dsp:spPr>
        <a:xfrm>
          <a:off x="3916107" y="2136282"/>
          <a:ext cx="2134948" cy="568548"/>
        </a:xfrm>
        <a:custGeom>
          <a:avLst/>
          <a:gdLst/>
          <a:ahLst/>
          <a:cxnLst/>
          <a:rect l="0" t="0" r="0" b="0"/>
          <a:pathLst>
            <a:path>
              <a:moveTo>
                <a:pt x="0" y="0"/>
              </a:moveTo>
              <a:lnTo>
                <a:pt x="0" y="449617"/>
              </a:lnTo>
              <a:lnTo>
                <a:pt x="2134948" y="449617"/>
              </a:lnTo>
              <a:lnTo>
                <a:pt x="2134948" y="568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9B9AA0-9FD9-42D1-99B9-53E64088EE90}">
      <dsp:nvSpPr>
        <dsp:cNvPr id="0" name=""/>
        <dsp:cNvSpPr/>
      </dsp:nvSpPr>
      <dsp:spPr>
        <a:xfrm>
          <a:off x="3916107" y="2136282"/>
          <a:ext cx="764402" cy="568548"/>
        </a:xfrm>
        <a:custGeom>
          <a:avLst/>
          <a:gdLst/>
          <a:ahLst/>
          <a:cxnLst/>
          <a:rect l="0" t="0" r="0" b="0"/>
          <a:pathLst>
            <a:path>
              <a:moveTo>
                <a:pt x="0" y="0"/>
              </a:moveTo>
              <a:lnTo>
                <a:pt x="0" y="449617"/>
              </a:lnTo>
              <a:lnTo>
                <a:pt x="764402" y="449617"/>
              </a:lnTo>
              <a:lnTo>
                <a:pt x="764402" y="568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2C8AF2-EBD9-4B54-8387-CEBE6686E97C}">
      <dsp:nvSpPr>
        <dsp:cNvPr id="0" name=""/>
        <dsp:cNvSpPr/>
      </dsp:nvSpPr>
      <dsp:spPr>
        <a:xfrm>
          <a:off x="3309963" y="2136282"/>
          <a:ext cx="606143" cy="568548"/>
        </a:xfrm>
        <a:custGeom>
          <a:avLst/>
          <a:gdLst/>
          <a:ahLst/>
          <a:cxnLst/>
          <a:rect l="0" t="0" r="0" b="0"/>
          <a:pathLst>
            <a:path>
              <a:moveTo>
                <a:pt x="606143" y="0"/>
              </a:moveTo>
              <a:lnTo>
                <a:pt x="606143" y="449617"/>
              </a:lnTo>
              <a:lnTo>
                <a:pt x="0" y="449617"/>
              </a:lnTo>
              <a:lnTo>
                <a:pt x="0" y="568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890218-3B0B-47D7-A03B-6F27B995DA3D}">
      <dsp:nvSpPr>
        <dsp:cNvPr id="0" name=""/>
        <dsp:cNvSpPr/>
      </dsp:nvSpPr>
      <dsp:spPr>
        <a:xfrm>
          <a:off x="1939417" y="2136282"/>
          <a:ext cx="1976690" cy="568548"/>
        </a:xfrm>
        <a:custGeom>
          <a:avLst/>
          <a:gdLst/>
          <a:ahLst/>
          <a:cxnLst/>
          <a:rect l="0" t="0" r="0" b="0"/>
          <a:pathLst>
            <a:path>
              <a:moveTo>
                <a:pt x="1976690" y="0"/>
              </a:moveTo>
              <a:lnTo>
                <a:pt x="1976690" y="449617"/>
              </a:lnTo>
              <a:lnTo>
                <a:pt x="0" y="449617"/>
              </a:lnTo>
              <a:lnTo>
                <a:pt x="0" y="568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77A04A-5AFE-411F-B97F-402E9710E99C}">
      <dsp:nvSpPr>
        <dsp:cNvPr id="0" name=""/>
        <dsp:cNvSpPr/>
      </dsp:nvSpPr>
      <dsp:spPr>
        <a:xfrm>
          <a:off x="568871" y="2136282"/>
          <a:ext cx="3347236" cy="568548"/>
        </a:xfrm>
        <a:custGeom>
          <a:avLst/>
          <a:gdLst/>
          <a:ahLst/>
          <a:cxnLst/>
          <a:rect l="0" t="0" r="0" b="0"/>
          <a:pathLst>
            <a:path>
              <a:moveTo>
                <a:pt x="3347236" y="0"/>
              </a:moveTo>
              <a:lnTo>
                <a:pt x="3347236" y="449617"/>
              </a:lnTo>
              <a:lnTo>
                <a:pt x="0" y="449617"/>
              </a:lnTo>
              <a:lnTo>
                <a:pt x="0" y="568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1F3B2C-61E3-4EED-B02D-D3E66084C1BB}">
      <dsp:nvSpPr>
        <dsp:cNvPr id="0" name=""/>
        <dsp:cNvSpPr/>
      </dsp:nvSpPr>
      <dsp:spPr>
        <a:xfrm>
          <a:off x="3632937" y="1569940"/>
          <a:ext cx="566341" cy="5663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697F93-49DA-4B51-8FC1-5F000C308E5E}">
      <dsp:nvSpPr>
        <dsp:cNvPr id="0" name=""/>
        <dsp:cNvSpPr/>
      </dsp:nvSpPr>
      <dsp:spPr>
        <a:xfrm>
          <a:off x="3632937" y="1569940"/>
          <a:ext cx="566341" cy="5663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A4DB48-B6BC-4BE5-80AF-3A0A7368E889}">
      <dsp:nvSpPr>
        <dsp:cNvPr id="0" name=""/>
        <dsp:cNvSpPr/>
      </dsp:nvSpPr>
      <dsp:spPr>
        <a:xfrm>
          <a:off x="3349766" y="1671882"/>
          <a:ext cx="1132682" cy="3624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t>Presidente</a:t>
          </a:r>
        </a:p>
      </dsp:txBody>
      <dsp:txXfrm>
        <a:off x="3349766" y="1671882"/>
        <a:ext cx="1132682" cy="362458"/>
      </dsp:txXfrm>
    </dsp:sp>
    <dsp:sp modelId="{D8C6C7E4-3CD7-4F52-B272-85B3348089E9}">
      <dsp:nvSpPr>
        <dsp:cNvPr id="0" name=""/>
        <dsp:cNvSpPr/>
      </dsp:nvSpPr>
      <dsp:spPr>
        <a:xfrm>
          <a:off x="285700" y="2704831"/>
          <a:ext cx="566341" cy="5663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EF3A82-5E32-418D-9E3D-90A2939CFA1F}">
      <dsp:nvSpPr>
        <dsp:cNvPr id="0" name=""/>
        <dsp:cNvSpPr/>
      </dsp:nvSpPr>
      <dsp:spPr>
        <a:xfrm>
          <a:off x="285700" y="2704831"/>
          <a:ext cx="566341" cy="5663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F0EDC-6999-402D-9715-86AFE881DF2E}">
      <dsp:nvSpPr>
        <dsp:cNvPr id="0" name=""/>
        <dsp:cNvSpPr/>
      </dsp:nvSpPr>
      <dsp:spPr>
        <a:xfrm>
          <a:off x="2529" y="2806772"/>
          <a:ext cx="1132682" cy="3624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solidFill>
                <a:schemeClr val="accent6">
                  <a:lumMod val="75000"/>
                </a:schemeClr>
              </a:solidFill>
            </a:rPr>
            <a:t>Vocal Ejecutivo: </a:t>
          </a:r>
        </a:p>
      </dsp:txBody>
      <dsp:txXfrm>
        <a:off x="2529" y="2806772"/>
        <a:ext cx="1132682" cy="362458"/>
      </dsp:txXfrm>
    </dsp:sp>
    <dsp:sp modelId="{39A1FB47-8E08-448C-A536-184A7EF4DD6C}">
      <dsp:nvSpPr>
        <dsp:cNvPr id="0" name=""/>
        <dsp:cNvSpPr/>
      </dsp:nvSpPr>
      <dsp:spPr>
        <a:xfrm>
          <a:off x="1656246" y="2704831"/>
          <a:ext cx="566341" cy="5663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D51E43-6AEB-4599-8841-3370583A3384}">
      <dsp:nvSpPr>
        <dsp:cNvPr id="0" name=""/>
        <dsp:cNvSpPr/>
      </dsp:nvSpPr>
      <dsp:spPr>
        <a:xfrm>
          <a:off x="1656246" y="2704831"/>
          <a:ext cx="566341" cy="5663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440840-3AAD-4121-8B5B-7CF310A44753}">
      <dsp:nvSpPr>
        <dsp:cNvPr id="0" name=""/>
        <dsp:cNvSpPr/>
      </dsp:nvSpPr>
      <dsp:spPr>
        <a:xfrm>
          <a:off x="1373076" y="2806772"/>
          <a:ext cx="1132682" cy="3624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solidFill>
                <a:schemeClr val="accent5">
                  <a:lumMod val="50000"/>
                </a:schemeClr>
              </a:solidFill>
            </a:rPr>
            <a:t>Vocal A </a:t>
          </a:r>
        </a:p>
      </dsp:txBody>
      <dsp:txXfrm>
        <a:off x="1373076" y="2806772"/>
        <a:ext cx="1132682" cy="362458"/>
      </dsp:txXfrm>
    </dsp:sp>
    <dsp:sp modelId="{0C1BAD96-9B9B-4F20-B35B-3F8DFF34E756}">
      <dsp:nvSpPr>
        <dsp:cNvPr id="0" name=""/>
        <dsp:cNvSpPr/>
      </dsp:nvSpPr>
      <dsp:spPr>
        <a:xfrm>
          <a:off x="3026793" y="2704831"/>
          <a:ext cx="566341" cy="5663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D7BF2-84A1-487A-A88A-88CF7C345616}">
      <dsp:nvSpPr>
        <dsp:cNvPr id="0" name=""/>
        <dsp:cNvSpPr/>
      </dsp:nvSpPr>
      <dsp:spPr>
        <a:xfrm>
          <a:off x="3026793" y="2704831"/>
          <a:ext cx="566341" cy="5663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793C5-6266-4811-BA88-29CEE35E5A40}">
      <dsp:nvSpPr>
        <dsp:cNvPr id="0" name=""/>
        <dsp:cNvSpPr/>
      </dsp:nvSpPr>
      <dsp:spPr>
        <a:xfrm>
          <a:off x="2743622" y="2806772"/>
          <a:ext cx="1132682" cy="3624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solidFill>
                <a:srgbClr val="CC3399"/>
              </a:solidFill>
            </a:rPr>
            <a:t>Vocal B </a:t>
          </a:r>
        </a:p>
      </dsp:txBody>
      <dsp:txXfrm>
        <a:off x="2743622" y="2806772"/>
        <a:ext cx="1132682" cy="362458"/>
      </dsp:txXfrm>
    </dsp:sp>
    <dsp:sp modelId="{69D467A8-BCD3-40A4-B295-0C68A20029F5}">
      <dsp:nvSpPr>
        <dsp:cNvPr id="0" name=""/>
        <dsp:cNvSpPr/>
      </dsp:nvSpPr>
      <dsp:spPr>
        <a:xfrm>
          <a:off x="4397339" y="2704831"/>
          <a:ext cx="566341" cy="5663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AE12EF-73F9-4961-BBF2-BCC0BDE52164}">
      <dsp:nvSpPr>
        <dsp:cNvPr id="0" name=""/>
        <dsp:cNvSpPr/>
      </dsp:nvSpPr>
      <dsp:spPr>
        <a:xfrm>
          <a:off x="4397339" y="2704831"/>
          <a:ext cx="566341" cy="5663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18141F-15F9-47D9-A048-9071B34AE8EC}">
      <dsp:nvSpPr>
        <dsp:cNvPr id="0" name=""/>
        <dsp:cNvSpPr/>
      </dsp:nvSpPr>
      <dsp:spPr>
        <a:xfrm>
          <a:off x="4114168" y="2806772"/>
          <a:ext cx="1132682" cy="3624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solidFill>
                <a:schemeClr val="accent2">
                  <a:lumMod val="75000"/>
                </a:schemeClr>
              </a:solidFill>
            </a:rPr>
            <a:t>Vocal C </a:t>
          </a:r>
        </a:p>
      </dsp:txBody>
      <dsp:txXfrm>
        <a:off x="4114168" y="2806772"/>
        <a:ext cx="1132682" cy="362458"/>
      </dsp:txXfrm>
    </dsp:sp>
    <dsp:sp modelId="{0D3DC25A-B444-4D4F-90E7-A9BEE00CCE92}">
      <dsp:nvSpPr>
        <dsp:cNvPr id="0" name=""/>
        <dsp:cNvSpPr/>
      </dsp:nvSpPr>
      <dsp:spPr>
        <a:xfrm>
          <a:off x="5767885" y="2704831"/>
          <a:ext cx="566341" cy="5663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C69AD-58A9-458A-B8E6-74051806B603}">
      <dsp:nvSpPr>
        <dsp:cNvPr id="0" name=""/>
        <dsp:cNvSpPr/>
      </dsp:nvSpPr>
      <dsp:spPr>
        <a:xfrm>
          <a:off x="5767885" y="2704831"/>
          <a:ext cx="566341" cy="5663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6182D-D0CA-4EB7-B725-EB7E6098E789}">
      <dsp:nvSpPr>
        <dsp:cNvPr id="0" name=""/>
        <dsp:cNvSpPr/>
      </dsp:nvSpPr>
      <dsp:spPr>
        <a:xfrm>
          <a:off x="5484714" y="2806772"/>
          <a:ext cx="1132682" cy="3624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solidFill>
                <a:srgbClr val="FF0000"/>
              </a:solidFill>
            </a:rPr>
            <a:t>Vocal D</a:t>
          </a:r>
        </a:p>
      </dsp:txBody>
      <dsp:txXfrm>
        <a:off x="5484714" y="2806772"/>
        <a:ext cx="1132682" cy="362458"/>
      </dsp:txXfrm>
    </dsp:sp>
    <dsp:sp modelId="{FED47EF0-2DE9-48A0-AF23-3BFBEABBF4DC}">
      <dsp:nvSpPr>
        <dsp:cNvPr id="0" name=""/>
        <dsp:cNvSpPr/>
      </dsp:nvSpPr>
      <dsp:spPr>
        <a:xfrm>
          <a:off x="7138431" y="2704831"/>
          <a:ext cx="566341" cy="5663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27BB8F-FCCA-44B5-B600-16DF231DEB93}">
      <dsp:nvSpPr>
        <dsp:cNvPr id="0" name=""/>
        <dsp:cNvSpPr/>
      </dsp:nvSpPr>
      <dsp:spPr>
        <a:xfrm>
          <a:off x="7138431" y="2704831"/>
          <a:ext cx="566341" cy="5663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375CB-D909-47B8-A5D3-6D1CF16E0FFD}">
      <dsp:nvSpPr>
        <dsp:cNvPr id="0" name=""/>
        <dsp:cNvSpPr/>
      </dsp:nvSpPr>
      <dsp:spPr>
        <a:xfrm>
          <a:off x="6855261" y="2806772"/>
          <a:ext cx="1132682" cy="3624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MX" sz="1300" kern="1200" dirty="0">
              <a:solidFill>
                <a:srgbClr val="7030A0"/>
              </a:solidFill>
            </a:rPr>
            <a:t>Invitados*</a:t>
          </a:r>
        </a:p>
      </dsp:txBody>
      <dsp:txXfrm>
        <a:off x="6855261" y="2806772"/>
        <a:ext cx="1132682" cy="3624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378708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169975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2"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342985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350568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3"/>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336514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56122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9"/>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2"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215820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21634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82307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324870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89A0BE9-D5B7-48A9-B190-F06733DEB087}" type="datetimeFigureOut">
              <a:rPr lang="es-MX" smtClean="0"/>
              <a:pPr/>
              <a:t>27/09/2021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8B9429-9B6D-4A4D-9D73-A6DE85093C95}" type="slidenum">
              <a:rPr lang="es-MX" smtClean="0"/>
              <a:pPr/>
              <a:t>‹Nº›</a:t>
            </a:fld>
            <a:endParaRPr lang="es-MX"/>
          </a:p>
        </p:txBody>
      </p:sp>
    </p:spTree>
    <p:extLst>
      <p:ext uri="{BB962C8B-B14F-4D97-AF65-F5344CB8AC3E}">
        <p14:creationId xmlns:p14="http://schemas.microsoft.com/office/powerpoint/2010/main" val="282644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A0BE9-D5B7-48A9-B190-F06733DEB087}" type="datetimeFigureOut">
              <a:rPr lang="es-MX" smtClean="0"/>
              <a:pPr/>
              <a:t>27/09/2021</a:t>
            </a:fld>
            <a:endParaRPr lang="es-MX"/>
          </a:p>
        </p:txBody>
      </p:sp>
      <p:sp>
        <p:nvSpPr>
          <p:cNvPr id="5" name="Marcador de pie de página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B9429-9B6D-4A4D-9D73-A6DE85093C95}" type="slidenum">
              <a:rPr lang="es-MX" smtClean="0"/>
              <a:pPr/>
              <a:t>‹Nº›</a:t>
            </a:fld>
            <a:endParaRPr lang="es-MX"/>
          </a:p>
        </p:txBody>
      </p:sp>
    </p:spTree>
    <p:extLst>
      <p:ext uri="{BB962C8B-B14F-4D97-AF65-F5344CB8AC3E}">
        <p14:creationId xmlns:p14="http://schemas.microsoft.com/office/powerpoint/2010/main" val="1785425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file:///C:\Users\Octavio%20Pola%20Camacho\Documents\Inducci&#243;n%20CONTROL%20INTERNO,%202021\Formatos%20para%20Presentaci&#243;n\Formato%20PTCI.pdf" TargetMode="External"/><Relationship Id="rId4" Type="http://schemas.openxmlformats.org/officeDocument/2006/relationships/slide" Target="slide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7">
            <a:extLst>
              <a:ext uri="{FF2B5EF4-FFF2-40B4-BE49-F238E27FC236}">
                <a16:creationId xmlns:a16="http://schemas.microsoft.com/office/drawing/2014/main" id="{95433799-E846-4FAE-8AD6-1D5F04AF360E}"/>
              </a:ext>
            </a:extLst>
          </p:cNvPr>
          <p:cNvSpPr/>
          <p:nvPr/>
        </p:nvSpPr>
        <p:spPr>
          <a:xfrm>
            <a:off x="-4602" y="0"/>
            <a:ext cx="4934411"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62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5" name="Imagen 7">
            <a:extLst>
              <a:ext uri="{FF2B5EF4-FFF2-40B4-BE49-F238E27FC236}">
                <a16:creationId xmlns:a16="http://schemas.microsoft.com/office/drawing/2014/main" id="{77951634-D38C-46CC-81BD-B047E2771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574" y="6149955"/>
            <a:ext cx="1810871" cy="466556"/>
          </a:xfrm>
          <a:prstGeom prst="rect">
            <a:avLst/>
          </a:prstGeom>
        </p:spPr>
      </p:pic>
      <p:pic>
        <p:nvPicPr>
          <p:cNvPr id="7" name="17 Imagen">
            <a:extLst>
              <a:ext uri="{FF2B5EF4-FFF2-40B4-BE49-F238E27FC236}">
                <a16:creationId xmlns:a16="http://schemas.microsoft.com/office/drawing/2014/main" id="{2CB74848-7D35-4912-B056-15BA638245D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966" y="241489"/>
            <a:ext cx="2539479" cy="1017796"/>
          </a:xfrm>
          <a:prstGeom prst="rect">
            <a:avLst/>
          </a:prstGeom>
          <a:noFill/>
          <a:ln>
            <a:noFill/>
          </a:ln>
        </p:spPr>
      </p:pic>
      <p:sp>
        <p:nvSpPr>
          <p:cNvPr id="8" name="CuadroTexto 7">
            <a:extLst>
              <a:ext uri="{FF2B5EF4-FFF2-40B4-BE49-F238E27FC236}">
                <a16:creationId xmlns:a16="http://schemas.microsoft.com/office/drawing/2014/main" id="{669FD59A-D02F-4B33-981A-0DE47E4C8C03}"/>
              </a:ext>
            </a:extLst>
          </p:cNvPr>
          <p:cNvSpPr txBox="1"/>
          <p:nvPr/>
        </p:nvSpPr>
        <p:spPr>
          <a:xfrm>
            <a:off x="3061254" y="1643270"/>
            <a:ext cx="5580419" cy="1015663"/>
          </a:xfrm>
          <a:prstGeom prst="rect">
            <a:avLst/>
          </a:prstGeom>
          <a:noFill/>
        </p:spPr>
        <p:txBody>
          <a:bodyPr wrap="square" rtlCol="0">
            <a:spAutoFit/>
          </a:bodyPr>
          <a:lstStyle/>
          <a:p>
            <a:pPr algn="ctr"/>
            <a:r>
              <a:rPr lang="es-MX" sz="2000" b="1" dirty="0">
                <a:latin typeface="Nirmala UI" panose="020B0502040204020203" pitchFamily="34" charset="0"/>
                <a:ea typeface="Nirmala UI" panose="020B0502040204020203" pitchFamily="34" charset="0"/>
                <a:cs typeface="Nirmala UI" panose="020B0502040204020203" pitchFamily="34" charset="0"/>
              </a:rPr>
              <a:t>Subsecretaría de Planeación y Programación</a:t>
            </a:r>
          </a:p>
          <a:p>
            <a:pPr algn="ctr"/>
            <a:endParaRPr lang="es-MX" sz="2000" dirty="0">
              <a:latin typeface="Nirmala UI" panose="020B0502040204020203" pitchFamily="34" charset="0"/>
              <a:ea typeface="Nirmala UI" panose="020B0502040204020203" pitchFamily="34" charset="0"/>
              <a:cs typeface="Nirmala UI" panose="020B0502040204020203" pitchFamily="34" charset="0"/>
            </a:endParaRPr>
          </a:p>
          <a:p>
            <a:pPr algn="ctr"/>
            <a:r>
              <a:rPr lang="es-MX" sz="2000" dirty="0">
                <a:latin typeface="Nirmala UI" panose="020B0502040204020203" pitchFamily="34" charset="0"/>
                <a:ea typeface="Nirmala UI" panose="020B0502040204020203" pitchFamily="34" charset="0"/>
                <a:cs typeface="Nirmala UI" panose="020B0502040204020203" pitchFamily="34" charset="0"/>
              </a:rPr>
              <a:t>Dirección de Control y Evaluación</a:t>
            </a:r>
          </a:p>
        </p:txBody>
      </p:sp>
      <p:sp>
        <p:nvSpPr>
          <p:cNvPr id="9" name="CuadroTexto 8">
            <a:extLst>
              <a:ext uri="{FF2B5EF4-FFF2-40B4-BE49-F238E27FC236}">
                <a16:creationId xmlns:a16="http://schemas.microsoft.com/office/drawing/2014/main" id="{D5707512-9B10-4424-8064-E713691BF303}"/>
              </a:ext>
            </a:extLst>
          </p:cNvPr>
          <p:cNvSpPr txBox="1"/>
          <p:nvPr/>
        </p:nvSpPr>
        <p:spPr>
          <a:xfrm>
            <a:off x="3563581" y="3541214"/>
            <a:ext cx="5580419" cy="954107"/>
          </a:xfrm>
          <a:prstGeom prst="rect">
            <a:avLst/>
          </a:prstGeom>
          <a:noFill/>
        </p:spPr>
        <p:txBody>
          <a:bodyPr wrap="square" rtlCol="0">
            <a:spAutoFit/>
          </a:bodyPr>
          <a:lstStyle/>
          <a:p>
            <a:pPr algn="ctr"/>
            <a:r>
              <a:rPr lang="es-MX" sz="28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Inducción al Control Interno Institucional</a:t>
            </a:r>
            <a:endParaRPr lang="es-MX" sz="28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Rectángulo 9">
            <a:extLst>
              <a:ext uri="{FF2B5EF4-FFF2-40B4-BE49-F238E27FC236}">
                <a16:creationId xmlns:a16="http://schemas.microsoft.com/office/drawing/2014/main" id="{B897C442-DF07-478A-93A8-4BAE527504EE}"/>
              </a:ext>
            </a:extLst>
          </p:cNvPr>
          <p:cNvSpPr/>
          <p:nvPr/>
        </p:nvSpPr>
        <p:spPr>
          <a:xfrm>
            <a:off x="21902" y="1470991"/>
            <a:ext cx="9122098" cy="364434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16086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7">
            <a:extLst>
              <a:ext uri="{FF2B5EF4-FFF2-40B4-BE49-F238E27FC236}">
                <a16:creationId xmlns:a16="http://schemas.microsoft.com/office/drawing/2014/main" id="{95433799-E846-4FAE-8AD6-1D5F04AF360E}"/>
              </a:ext>
            </a:extLst>
          </p:cNvPr>
          <p:cNvSpPr/>
          <p:nvPr/>
        </p:nvSpPr>
        <p:spPr>
          <a:xfrm>
            <a:off x="-4602" y="0"/>
            <a:ext cx="4934411"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62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9" name="CuadroTexto 8">
            <a:extLst>
              <a:ext uri="{FF2B5EF4-FFF2-40B4-BE49-F238E27FC236}">
                <a16:creationId xmlns:a16="http://schemas.microsoft.com/office/drawing/2014/main" id="{D5707512-9B10-4424-8064-E713691BF303}"/>
              </a:ext>
            </a:extLst>
          </p:cNvPr>
          <p:cNvSpPr txBox="1"/>
          <p:nvPr/>
        </p:nvSpPr>
        <p:spPr>
          <a:xfrm>
            <a:off x="3563581" y="2816111"/>
            <a:ext cx="5580419" cy="954107"/>
          </a:xfrm>
          <a:prstGeom prst="rect">
            <a:avLst/>
          </a:prstGeom>
          <a:noFill/>
        </p:spPr>
        <p:txBody>
          <a:bodyPr wrap="square" rtlCol="0">
            <a:spAutoFit/>
          </a:bodyPr>
          <a:lstStyle/>
          <a:p>
            <a:pPr algn="ctr"/>
            <a:r>
              <a:rPr lang="es-MX" sz="28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Sistema de Control Interno Institucional (SCII)</a:t>
            </a:r>
            <a:endParaRPr lang="es-MX" sz="28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Rectángulo 9">
            <a:extLst>
              <a:ext uri="{FF2B5EF4-FFF2-40B4-BE49-F238E27FC236}">
                <a16:creationId xmlns:a16="http://schemas.microsoft.com/office/drawing/2014/main" id="{B897C442-DF07-478A-93A8-4BAE527504EE}"/>
              </a:ext>
            </a:extLst>
          </p:cNvPr>
          <p:cNvSpPr/>
          <p:nvPr/>
        </p:nvSpPr>
        <p:spPr>
          <a:xfrm>
            <a:off x="21902" y="1470991"/>
            <a:ext cx="9122098" cy="364434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69160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333599" y="1101502"/>
            <a:ext cx="4091704"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s-MX" sz="2200" dirty="0">
                <a:solidFill>
                  <a:srgbClr val="BC0000"/>
                </a:solidFill>
                <a:latin typeface="+mn-lt"/>
                <a:cs typeface="Times New Roman" pitchFamily="18" charset="0"/>
              </a:rPr>
              <a:t>Componentes del Control Interno:</a:t>
            </a:r>
          </a:p>
        </p:txBody>
      </p:sp>
      <p:sp>
        <p:nvSpPr>
          <p:cNvPr id="4" name="Rectángulo 3"/>
          <p:cNvSpPr/>
          <p:nvPr/>
        </p:nvSpPr>
        <p:spPr>
          <a:xfrm>
            <a:off x="305330" y="1742019"/>
            <a:ext cx="8388349" cy="4524315"/>
          </a:xfrm>
          <a:prstGeom prst="rect">
            <a:avLst/>
          </a:prstGeom>
        </p:spPr>
        <p:txBody>
          <a:bodyPr wrap="square">
            <a:spAutoFit/>
          </a:bodyPr>
          <a:lstStyle/>
          <a:p>
            <a:pPr algn="just"/>
            <a:r>
              <a:rPr lang="es-MX" dirty="0"/>
              <a:t>Con el fin de que el Sistema de Control Interno sea eficiente y contribuya a alcanzar los objetivos y metas Institucionales; adiciona </a:t>
            </a:r>
            <a:r>
              <a:rPr lang="es-MX" b="1" dirty="0"/>
              <a:t>principios</a:t>
            </a:r>
            <a:r>
              <a:rPr lang="es-MX" dirty="0"/>
              <a:t> en cada </a:t>
            </a:r>
            <a:r>
              <a:rPr lang="es-MX" b="1" dirty="0"/>
              <a:t>Norma General </a:t>
            </a:r>
            <a:r>
              <a:rPr lang="es-MX" dirty="0"/>
              <a:t>que fortalecen su alcance y los beneficios que se espera de su observancia:</a:t>
            </a:r>
          </a:p>
          <a:p>
            <a:endParaRPr lang="es-MX" dirty="0">
              <a:latin typeface="Times New Roman" pitchFamily="18" charset="0"/>
              <a:cs typeface="Times New Roman" pitchFamily="18" charset="0"/>
            </a:endParaRPr>
          </a:p>
          <a:p>
            <a:endParaRPr lang="es-MX" dirty="0">
              <a:latin typeface="Times New Roman" pitchFamily="18" charset="0"/>
              <a:cs typeface="Times New Roman" pitchFamily="18" charset="0"/>
            </a:endParaRPr>
          </a:p>
          <a:p>
            <a:endParaRPr lang="es-MX" dirty="0">
              <a:latin typeface="Times New Roman" pitchFamily="18" charset="0"/>
              <a:cs typeface="Times New Roman" pitchFamily="18" charset="0"/>
            </a:endParaRPr>
          </a:p>
          <a:p>
            <a:endParaRPr lang="es-MX" dirty="0">
              <a:latin typeface="Times New Roman" pitchFamily="18" charset="0"/>
              <a:cs typeface="Times New Roman" pitchFamily="18" charset="0"/>
            </a:endParaRPr>
          </a:p>
          <a:p>
            <a:endParaRPr lang="es-MX" dirty="0">
              <a:latin typeface="Times New Roman" pitchFamily="18" charset="0"/>
              <a:cs typeface="Times New Roman" pitchFamily="18" charset="0"/>
            </a:endParaRPr>
          </a:p>
          <a:p>
            <a:pPr algn="just"/>
            <a:endParaRPr lang="es-MX" dirty="0"/>
          </a:p>
          <a:p>
            <a:pPr algn="just"/>
            <a:endParaRPr lang="es-MX" dirty="0"/>
          </a:p>
          <a:p>
            <a:pPr algn="just"/>
            <a:endParaRPr lang="es-MX" dirty="0"/>
          </a:p>
          <a:p>
            <a:pPr algn="just"/>
            <a:endParaRPr lang="es-MX" dirty="0"/>
          </a:p>
          <a:p>
            <a:pPr algn="just"/>
            <a:r>
              <a:rPr lang="es-MX" dirty="0"/>
              <a:t>Las cinco Normas Generales de Control Interno están interrelacionadas, y derivan de la forma cómo la administración administre las operaciones, están integradas a los procesos administrativos y se relacionan con las oportunidades, fortalezas, amenazas y debilidades particulares de la realidad de la institución.</a:t>
            </a:r>
          </a:p>
        </p:txBody>
      </p:sp>
      <p:sp>
        <p:nvSpPr>
          <p:cNvPr id="2" name="CuadroTexto 1"/>
          <p:cNvSpPr txBox="1"/>
          <p:nvPr/>
        </p:nvSpPr>
        <p:spPr>
          <a:xfrm>
            <a:off x="1563758" y="3460097"/>
            <a:ext cx="2107096" cy="646331"/>
          </a:xfrm>
          <a:prstGeom prst="rect">
            <a:avLst/>
          </a:prstGeom>
          <a:noFill/>
        </p:spPr>
        <p:txBody>
          <a:bodyPr wrap="square" rtlCol="0">
            <a:spAutoFit/>
          </a:bodyPr>
          <a:lstStyle/>
          <a:p>
            <a:r>
              <a:rPr lang="es-MX" b="1" dirty="0">
                <a:solidFill>
                  <a:srgbClr val="B09A5B"/>
                </a:solidFill>
              </a:rPr>
              <a:t>Normas Generales de Control Interno</a:t>
            </a:r>
          </a:p>
        </p:txBody>
      </p:sp>
      <p:sp>
        <p:nvSpPr>
          <p:cNvPr id="3" name="Flecha derecha 2"/>
          <p:cNvSpPr/>
          <p:nvPr/>
        </p:nvSpPr>
        <p:spPr>
          <a:xfrm>
            <a:off x="3725050" y="3621679"/>
            <a:ext cx="755374" cy="323165"/>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6" name="Diagrama 15"/>
          <p:cNvGraphicFramePr/>
          <p:nvPr>
            <p:extLst>
              <p:ext uri="{D42A27DB-BD31-4B8C-83A1-F6EECF244321}">
                <p14:modId xmlns:p14="http://schemas.microsoft.com/office/powerpoint/2010/main" val="290588265"/>
              </p:ext>
            </p:extLst>
          </p:nvPr>
        </p:nvGraphicFramePr>
        <p:xfrm>
          <a:off x="4683624" y="2654300"/>
          <a:ext cx="3266576"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493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12</a:t>
            </a:fld>
            <a:endParaRPr lang="es-MX" sz="1200" dirty="0">
              <a:latin typeface="Times New Roman" panose="02020603050405020304" pitchFamily="18" charset="0"/>
              <a:cs typeface="Times New Roman" panose="02020603050405020304" pitchFamily="18" charset="0"/>
            </a:endParaRPr>
          </a:p>
        </p:txBody>
      </p:sp>
      <p:sp>
        <p:nvSpPr>
          <p:cNvPr id="1028" name="AutoShape 4" descr="Principio 5 de COSO III: Hace cumplir con la responsabilid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 name="Rectángulo 1"/>
          <p:cNvSpPr/>
          <p:nvPr/>
        </p:nvSpPr>
        <p:spPr>
          <a:xfrm>
            <a:off x="460375" y="1201130"/>
            <a:ext cx="8333457" cy="646331"/>
          </a:xfrm>
          <a:prstGeom prst="rect">
            <a:avLst/>
          </a:prstGeom>
        </p:spPr>
        <p:txBody>
          <a:bodyPr wrap="square">
            <a:spAutoFit/>
          </a:bodyPr>
          <a:lstStyle/>
          <a:p>
            <a:pPr algn="just"/>
            <a:r>
              <a:rPr lang="es-MX" dirty="0"/>
              <a:t>Las dependencias y entidades deberán implementar un SCII, basado en las Normas Generales de Control Interno:</a:t>
            </a:r>
          </a:p>
        </p:txBody>
      </p:sp>
      <p:pic>
        <p:nvPicPr>
          <p:cNvPr id="5" name="Imagen 4"/>
          <p:cNvPicPr>
            <a:picLocks noChangeAspect="1"/>
          </p:cNvPicPr>
          <p:nvPr/>
        </p:nvPicPr>
        <p:blipFill>
          <a:blip r:embed="rId4"/>
          <a:stretch>
            <a:fillRect/>
          </a:stretch>
        </p:blipFill>
        <p:spPr>
          <a:xfrm>
            <a:off x="307975" y="1883601"/>
            <a:ext cx="8131175" cy="4253228"/>
          </a:xfrm>
          <a:prstGeom prst="rect">
            <a:avLst/>
          </a:prstGeom>
        </p:spPr>
      </p:pic>
      <p:sp>
        <p:nvSpPr>
          <p:cNvPr id="3" name="CuadroTexto 2"/>
          <p:cNvSpPr txBox="1"/>
          <p:nvPr/>
        </p:nvSpPr>
        <p:spPr>
          <a:xfrm rot="16200000">
            <a:off x="-1026136" y="4060719"/>
            <a:ext cx="2852733" cy="338554"/>
          </a:xfrm>
          <a:prstGeom prst="rect">
            <a:avLst/>
          </a:prstGeom>
          <a:solidFill>
            <a:schemeClr val="bg1"/>
          </a:solidFill>
        </p:spPr>
        <p:txBody>
          <a:bodyPr wrap="square" rtlCol="0">
            <a:spAutoFit/>
          </a:bodyPr>
          <a:lstStyle/>
          <a:p>
            <a:pPr algn="ctr"/>
            <a:r>
              <a:rPr lang="es-MX" sz="1600" dirty="0">
                <a:latin typeface="Arial Narrow" panose="020B0606020202030204" pitchFamily="34" charset="0"/>
                <a:ea typeface="Nirmala UI" panose="020B0502040204020203" pitchFamily="34" charset="0"/>
                <a:cs typeface="Arial" panose="020B0604020202020204" pitchFamily="34" charset="0"/>
              </a:rPr>
              <a:t>5 Normas Generales</a:t>
            </a:r>
          </a:p>
        </p:txBody>
      </p:sp>
    </p:spTree>
    <p:extLst>
      <p:ext uri="{BB962C8B-B14F-4D97-AF65-F5344CB8AC3E}">
        <p14:creationId xmlns:p14="http://schemas.microsoft.com/office/powerpoint/2010/main" val="72052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492623" y="1101502"/>
            <a:ext cx="4091704"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s-MX" sz="2200" dirty="0">
                <a:solidFill>
                  <a:srgbClr val="BC0000"/>
                </a:solidFill>
                <a:latin typeface="+mn-lt"/>
                <a:cs typeface="Times New Roman" pitchFamily="18" charset="0"/>
              </a:rPr>
              <a:t>Componentes del Control Interno:</a:t>
            </a:r>
          </a:p>
        </p:txBody>
      </p:sp>
      <p:sp>
        <p:nvSpPr>
          <p:cNvPr id="16" name="CuadroTexto 15"/>
          <p:cNvSpPr txBox="1"/>
          <p:nvPr/>
        </p:nvSpPr>
        <p:spPr>
          <a:xfrm>
            <a:off x="2223149" y="5098134"/>
            <a:ext cx="1863971" cy="931892"/>
          </a:xfrm>
          <a:prstGeom prst="rect">
            <a:avLst/>
          </a:prstGeom>
          <a:noFill/>
        </p:spPr>
        <p:txBody>
          <a:bodyPr wrap="square" rtlCol="0">
            <a:noAutofit/>
          </a:bodyPr>
          <a:lstStyle/>
          <a:p>
            <a:endParaRPr lang="es-MX" sz="1100" dirty="0"/>
          </a:p>
        </p:txBody>
      </p:sp>
      <p:grpSp>
        <p:nvGrpSpPr>
          <p:cNvPr id="53" name="Group 9">
            <a:extLst>
              <a:ext uri="{FF2B5EF4-FFF2-40B4-BE49-F238E27FC236}">
                <a16:creationId xmlns:a16="http://schemas.microsoft.com/office/drawing/2014/main" id="{B044628B-8796-437E-B134-57234187E0C9}"/>
              </a:ext>
            </a:extLst>
          </p:cNvPr>
          <p:cNvGrpSpPr/>
          <p:nvPr/>
        </p:nvGrpSpPr>
        <p:grpSpPr>
          <a:xfrm>
            <a:off x="2605659" y="1859941"/>
            <a:ext cx="3552444" cy="3552444"/>
            <a:chOff x="4279899" y="1651000"/>
            <a:chExt cx="3894345" cy="3895159"/>
          </a:xfrm>
        </p:grpSpPr>
        <p:sp>
          <p:nvSpPr>
            <p:cNvPr id="54" name="Figure">
              <a:extLst>
                <a:ext uri="{FF2B5EF4-FFF2-40B4-BE49-F238E27FC236}">
                  <a16:creationId xmlns:a16="http://schemas.microsoft.com/office/drawing/2014/main" id="{6B422970-45EC-41F7-929A-FC9C644D57EE}"/>
                </a:ext>
              </a:extLst>
            </p:cNvPr>
            <p:cNvSpPr/>
            <p:nvPr/>
          </p:nvSpPr>
          <p:spPr>
            <a:xfrm>
              <a:off x="4279899" y="2082799"/>
              <a:ext cx="1152870" cy="2119030"/>
            </a:xfrm>
            <a:custGeom>
              <a:avLst/>
              <a:gdLst/>
              <a:ahLst/>
              <a:cxnLst>
                <a:cxn ang="0">
                  <a:pos x="wd2" y="hd2"/>
                </a:cxn>
                <a:cxn ang="5400000">
                  <a:pos x="wd2" y="hd2"/>
                </a:cxn>
                <a:cxn ang="10800000">
                  <a:pos x="wd2" y="hd2"/>
                </a:cxn>
                <a:cxn ang="16200000">
                  <a:pos x="wd2" y="hd2"/>
                </a:cxn>
              </a:cxnLst>
              <a:rect l="0" t="0" r="r" b="b"/>
              <a:pathLst>
                <a:path w="21290" h="21465" extrusionOk="0">
                  <a:moveTo>
                    <a:pt x="20216" y="21465"/>
                  </a:moveTo>
                  <a:lnTo>
                    <a:pt x="2580" y="21465"/>
                  </a:lnTo>
                  <a:cubicBezTo>
                    <a:pt x="2111" y="21465"/>
                    <a:pt x="1689" y="21298"/>
                    <a:pt x="1548" y="21053"/>
                  </a:cubicBezTo>
                  <a:cubicBezTo>
                    <a:pt x="539" y="19239"/>
                    <a:pt x="0" y="17310"/>
                    <a:pt x="0" y="15316"/>
                  </a:cubicBezTo>
                  <a:cubicBezTo>
                    <a:pt x="0" y="9205"/>
                    <a:pt x="5066" y="3750"/>
                    <a:pt x="12993" y="135"/>
                  </a:cubicBezTo>
                  <a:cubicBezTo>
                    <a:pt x="13579" y="-135"/>
                    <a:pt x="14470" y="19"/>
                    <a:pt x="14705" y="418"/>
                  </a:cubicBezTo>
                  <a:lnTo>
                    <a:pt x="20474" y="10273"/>
                  </a:lnTo>
                  <a:cubicBezTo>
                    <a:pt x="20568" y="10427"/>
                    <a:pt x="20521" y="10594"/>
                    <a:pt x="20380" y="10736"/>
                  </a:cubicBezTo>
                  <a:cubicBezTo>
                    <a:pt x="19044" y="12099"/>
                    <a:pt x="18293" y="13656"/>
                    <a:pt x="18293" y="15316"/>
                  </a:cubicBezTo>
                  <a:cubicBezTo>
                    <a:pt x="18293" y="17245"/>
                    <a:pt x="19325" y="19034"/>
                    <a:pt x="21084" y="20552"/>
                  </a:cubicBezTo>
                  <a:cubicBezTo>
                    <a:pt x="21600" y="20950"/>
                    <a:pt x="21084" y="21465"/>
                    <a:pt x="20216" y="21465"/>
                  </a:cubicBezTo>
                  <a:close/>
                </a:path>
              </a:pathLst>
            </a:custGeom>
            <a:solidFill>
              <a:srgbClr val="4B2C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5" name="Figure">
              <a:extLst>
                <a:ext uri="{FF2B5EF4-FFF2-40B4-BE49-F238E27FC236}">
                  <a16:creationId xmlns:a16="http://schemas.microsoft.com/office/drawing/2014/main" id="{5EFA0461-646C-402B-9FD8-6388B6423972}"/>
                </a:ext>
              </a:extLst>
            </p:cNvPr>
            <p:cNvSpPr/>
            <p:nvPr/>
          </p:nvSpPr>
          <p:spPr>
            <a:xfrm>
              <a:off x="5118099" y="1651000"/>
              <a:ext cx="2195823" cy="1330298"/>
            </a:xfrm>
            <a:custGeom>
              <a:avLst/>
              <a:gdLst/>
              <a:ahLst/>
              <a:cxnLst>
                <a:cxn ang="0">
                  <a:pos x="wd2" y="hd2"/>
                </a:cxn>
                <a:cxn ang="5400000">
                  <a:pos x="wd2" y="hd2"/>
                </a:cxn>
                <a:cxn ang="10800000">
                  <a:pos x="wd2" y="hd2"/>
                </a:cxn>
                <a:cxn ang="16200000">
                  <a:pos x="wd2" y="hd2"/>
                </a:cxn>
              </a:cxnLst>
              <a:rect l="0" t="0" r="r" b="b"/>
              <a:pathLst>
                <a:path w="21463" h="21365" extrusionOk="0">
                  <a:moveTo>
                    <a:pt x="21229" y="6629"/>
                  </a:moveTo>
                  <a:lnTo>
                    <a:pt x="13396" y="16175"/>
                  </a:lnTo>
                  <a:cubicBezTo>
                    <a:pt x="13260" y="16338"/>
                    <a:pt x="13086" y="16399"/>
                    <a:pt x="12912" y="16338"/>
                  </a:cubicBezTo>
                  <a:cubicBezTo>
                    <a:pt x="12229" y="16073"/>
                    <a:pt x="11509" y="15930"/>
                    <a:pt x="10777" y="15930"/>
                  </a:cubicBezTo>
                  <a:cubicBezTo>
                    <a:pt x="8009" y="15930"/>
                    <a:pt x="5526" y="17908"/>
                    <a:pt x="3813" y="21049"/>
                  </a:cubicBezTo>
                  <a:cubicBezTo>
                    <a:pt x="3515" y="21600"/>
                    <a:pt x="2981" y="21396"/>
                    <a:pt x="2844" y="20703"/>
                  </a:cubicBezTo>
                  <a:lnTo>
                    <a:pt x="26" y="6282"/>
                  </a:lnTo>
                  <a:cubicBezTo>
                    <a:pt x="-48" y="5874"/>
                    <a:pt x="39" y="5446"/>
                    <a:pt x="262" y="5201"/>
                  </a:cubicBezTo>
                  <a:cubicBezTo>
                    <a:pt x="3279" y="1917"/>
                    <a:pt x="6891" y="0"/>
                    <a:pt x="10789" y="0"/>
                  </a:cubicBezTo>
                  <a:cubicBezTo>
                    <a:pt x="14638" y="0"/>
                    <a:pt x="18213" y="1876"/>
                    <a:pt x="21204" y="5099"/>
                  </a:cubicBezTo>
                  <a:cubicBezTo>
                    <a:pt x="21540" y="5425"/>
                    <a:pt x="21552" y="6241"/>
                    <a:pt x="21229" y="6629"/>
                  </a:cubicBezTo>
                  <a:close/>
                </a:path>
              </a:pathLst>
            </a:custGeom>
            <a:solidFill>
              <a:srgbClr val="F39C12"/>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6" name="Figure">
              <a:extLst>
                <a:ext uri="{FF2B5EF4-FFF2-40B4-BE49-F238E27FC236}">
                  <a16:creationId xmlns:a16="http://schemas.microsoft.com/office/drawing/2014/main" id="{CEDEEB9D-BAC3-4174-8D10-B743CAF84B76}"/>
                </a:ext>
              </a:extLst>
            </p:cNvPr>
            <p:cNvSpPr/>
            <p:nvPr/>
          </p:nvSpPr>
          <p:spPr>
            <a:xfrm>
              <a:off x="6286500" y="3695699"/>
              <a:ext cx="1746424" cy="1842588"/>
            </a:xfrm>
            <a:custGeom>
              <a:avLst/>
              <a:gdLst/>
              <a:ahLst/>
              <a:cxnLst>
                <a:cxn ang="0">
                  <a:pos x="wd2" y="hd2"/>
                </a:cxn>
                <a:cxn ang="5400000">
                  <a:pos x="wd2" y="hd2"/>
                </a:cxn>
                <a:cxn ang="10800000">
                  <a:pos x="wd2" y="hd2"/>
                </a:cxn>
                <a:cxn ang="16200000">
                  <a:pos x="wd2" y="hd2"/>
                </a:cxn>
              </a:cxnLst>
              <a:rect l="0" t="0" r="r" b="b"/>
              <a:pathLst>
                <a:path w="21400" h="21406" extrusionOk="0">
                  <a:moveTo>
                    <a:pt x="21346" y="7270"/>
                  </a:moveTo>
                  <a:cubicBezTo>
                    <a:pt x="18000" y="15149"/>
                    <a:pt x="10110" y="20829"/>
                    <a:pt x="757" y="21404"/>
                  </a:cubicBezTo>
                  <a:cubicBezTo>
                    <a:pt x="259" y="21434"/>
                    <a:pt x="-130" y="20962"/>
                    <a:pt x="41" y="20504"/>
                  </a:cubicBezTo>
                  <a:lnTo>
                    <a:pt x="3947" y="9218"/>
                  </a:lnTo>
                  <a:cubicBezTo>
                    <a:pt x="4009" y="9041"/>
                    <a:pt x="4150" y="8893"/>
                    <a:pt x="4321" y="8819"/>
                  </a:cubicBezTo>
                  <a:cubicBezTo>
                    <a:pt x="7698" y="7270"/>
                    <a:pt x="10172" y="4216"/>
                    <a:pt x="10779" y="572"/>
                  </a:cubicBezTo>
                  <a:cubicBezTo>
                    <a:pt x="10857" y="70"/>
                    <a:pt x="11479" y="-166"/>
                    <a:pt x="11915" y="129"/>
                  </a:cubicBezTo>
                  <a:lnTo>
                    <a:pt x="21112" y="6473"/>
                  </a:lnTo>
                  <a:cubicBezTo>
                    <a:pt x="21377" y="6650"/>
                    <a:pt x="21470" y="6975"/>
                    <a:pt x="21346" y="7270"/>
                  </a:cubicBezTo>
                  <a:close/>
                </a:path>
              </a:pathLst>
            </a:custGeom>
            <a:solidFill>
              <a:srgbClr val="16A085"/>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7" name="Figure">
              <a:extLst>
                <a:ext uri="{FF2B5EF4-FFF2-40B4-BE49-F238E27FC236}">
                  <a16:creationId xmlns:a16="http://schemas.microsoft.com/office/drawing/2014/main" id="{4F94EA92-AF79-40D8-A329-8D6239C6F837}"/>
                </a:ext>
              </a:extLst>
            </p:cNvPr>
            <p:cNvSpPr/>
            <p:nvPr/>
          </p:nvSpPr>
          <p:spPr>
            <a:xfrm>
              <a:off x="4432300" y="4279899"/>
              <a:ext cx="2071499" cy="1266260"/>
            </a:xfrm>
            <a:custGeom>
              <a:avLst/>
              <a:gdLst/>
              <a:ahLst/>
              <a:cxnLst>
                <a:cxn ang="0">
                  <a:pos x="wd2" y="hd2"/>
                </a:cxn>
                <a:cxn ang="5400000">
                  <a:pos x="wd2" y="hd2"/>
                </a:cxn>
                <a:cxn ang="10800000">
                  <a:pos x="wd2" y="hd2"/>
                </a:cxn>
                <a:cxn ang="16200000">
                  <a:pos x="wd2" y="hd2"/>
                </a:cxn>
              </a:cxnLst>
              <a:rect l="0" t="0" r="r" b="b"/>
              <a:pathLst>
                <a:path w="21366" h="21580" extrusionOk="0">
                  <a:moveTo>
                    <a:pt x="21335" y="5606"/>
                  </a:moveTo>
                  <a:lnTo>
                    <a:pt x="18309" y="20886"/>
                  </a:lnTo>
                  <a:cubicBezTo>
                    <a:pt x="18217" y="21319"/>
                    <a:pt x="17982" y="21600"/>
                    <a:pt x="17707" y="21578"/>
                  </a:cubicBezTo>
                  <a:cubicBezTo>
                    <a:pt x="9769" y="21037"/>
                    <a:pt x="3010" y="12878"/>
                    <a:pt x="49" y="1407"/>
                  </a:cubicBezTo>
                  <a:cubicBezTo>
                    <a:pt x="-121" y="736"/>
                    <a:pt x="167" y="0"/>
                    <a:pt x="599" y="0"/>
                  </a:cubicBezTo>
                  <a:lnTo>
                    <a:pt x="11380" y="0"/>
                  </a:lnTo>
                  <a:cubicBezTo>
                    <a:pt x="11537" y="0"/>
                    <a:pt x="11681" y="108"/>
                    <a:pt x="11799" y="281"/>
                  </a:cubicBezTo>
                  <a:cubicBezTo>
                    <a:pt x="13567" y="3008"/>
                    <a:pt x="15925" y="4675"/>
                    <a:pt x="18532" y="4675"/>
                  </a:cubicBezTo>
                  <a:cubicBezTo>
                    <a:pt x="19252" y="4675"/>
                    <a:pt x="19946" y="4545"/>
                    <a:pt x="20628" y="4307"/>
                  </a:cubicBezTo>
                  <a:cubicBezTo>
                    <a:pt x="21086" y="4156"/>
                    <a:pt x="21479" y="4870"/>
                    <a:pt x="21335" y="5606"/>
                  </a:cubicBezTo>
                  <a:close/>
                </a:path>
              </a:pathLst>
            </a:custGeom>
            <a:solidFill>
              <a:srgbClr val="2980B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sp>
          <p:nvSpPr>
            <p:cNvPr id="58" name="Figure">
              <a:extLst>
                <a:ext uri="{FF2B5EF4-FFF2-40B4-BE49-F238E27FC236}">
                  <a16:creationId xmlns:a16="http://schemas.microsoft.com/office/drawing/2014/main" id="{E0264FDE-68C2-499A-BDD3-18E04FC59184}"/>
                </a:ext>
              </a:extLst>
            </p:cNvPr>
            <p:cNvSpPr/>
            <p:nvPr/>
          </p:nvSpPr>
          <p:spPr>
            <a:xfrm>
              <a:off x="6616699" y="2082799"/>
              <a:ext cx="1557545" cy="2095845"/>
            </a:xfrm>
            <a:custGeom>
              <a:avLst/>
              <a:gdLst/>
              <a:ahLst/>
              <a:cxnLst>
                <a:cxn ang="0">
                  <a:pos x="wd2" y="hd2"/>
                </a:cxn>
                <a:cxn ang="5400000">
                  <a:pos x="wd2" y="hd2"/>
                </a:cxn>
                <a:cxn ang="10800000">
                  <a:pos x="wd2" y="hd2"/>
                </a:cxn>
                <a:cxn ang="16200000">
                  <a:pos x="wd2" y="hd2"/>
                </a:cxn>
              </a:cxnLst>
              <a:rect l="0" t="0" r="r" b="b"/>
              <a:pathLst>
                <a:path w="21450" h="21422" extrusionOk="0">
                  <a:moveTo>
                    <a:pt x="21450" y="15553"/>
                  </a:moveTo>
                  <a:cubicBezTo>
                    <a:pt x="21450" y="17435"/>
                    <a:pt x="21100" y="19265"/>
                    <a:pt x="20436" y="20992"/>
                  </a:cubicBezTo>
                  <a:cubicBezTo>
                    <a:pt x="20278" y="21394"/>
                    <a:pt x="19631" y="21550"/>
                    <a:pt x="19176" y="21303"/>
                  </a:cubicBezTo>
                  <a:lnTo>
                    <a:pt x="8088" y="15319"/>
                  </a:lnTo>
                  <a:cubicBezTo>
                    <a:pt x="7895" y="15215"/>
                    <a:pt x="7773" y="15047"/>
                    <a:pt x="7755" y="14865"/>
                  </a:cubicBezTo>
                  <a:cubicBezTo>
                    <a:pt x="7423" y="11308"/>
                    <a:pt x="4537" y="8271"/>
                    <a:pt x="445" y="6778"/>
                  </a:cubicBezTo>
                  <a:cubicBezTo>
                    <a:pt x="-98" y="6583"/>
                    <a:pt x="-150" y="6025"/>
                    <a:pt x="322" y="5765"/>
                  </a:cubicBezTo>
                  <a:lnTo>
                    <a:pt x="10606" y="119"/>
                  </a:lnTo>
                  <a:cubicBezTo>
                    <a:pt x="10904" y="-50"/>
                    <a:pt x="11323" y="-37"/>
                    <a:pt x="11603" y="145"/>
                  </a:cubicBezTo>
                  <a:cubicBezTo>
                    <a:pt x="17602" y="3779"/>
                    <a:pt x="21450" y="9335"/>
                    <a:pt x="21450" y="15553"/>
                  </a:cubicBezTo>
                  <a:close/>
                </a:path>
              </a:pathLst>
            </a:custGeom>
            <a:solidFill>
              <a:srgbClr val="C0392B"/>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endParaRPr>
            </a:p>
          </p:txBody>
        </p:sp>
      </p:grpSp>
      <p:sp>
        <p:nvSpPr>
          <p:cNvPr id="59" name="TextBox 12">
            <a:extLst>
              <a:ext uri="{FF2B5EF4-FFF2-40B4-BE49-F238E27FC236}">
                <a16:creationId xmlns:a16="http://schemas.microsoft.com/office/drawing/2014/main" id="{7C348A8B-9AA3-4846-8969-22BC5C710554}"/>
              </a:ext>
            </a:extLst>
          </p:cNvPr>
          <p:cNvSpPr txBox="1"/>
          <p:nvPr/>
        </p:nvSpPr>
        <p:spPr>
          <a:xfrm>
            <a:off x="3997802" y="1911195"/>
            <a:ext cx="768159" cy="78483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rPr>
              <a:t>01</a:t>
            </a:r>
          </a:p>
        </p:txBody>
      </p:sp>
      <p:sp>
        <p:nvSpPr>
          <p:cNvPr id="60" name="TextBox 13">
            <a:extLst>
              <a:ext uri="{FF2B5EF4-FFF2-40B4-BE49-F238E27FC236}">
                <a16:creationId xmlns:a16="http://schemas.microsoft.com/office/drawing/2014/main" id="{5515375D-1E6F-4E8B-B2ED-09113357B4DD}"/>
              </a:ext>
            </a:extLst>
          </p:cNvPr>
          <p:cNvSpPr txBox="1"/>
          <p:nvPr/>
        </p:nvSpPr>
        <p:spPr>
          <a:xfrm>
            <a:off x="5219576" y="2785943"/>
            <a:ext cx="768159" cy="78483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rPr>
              <a:t>02</a:t>
            </a:r>
          </a:p>
        </p:txBody>
      </p:sp>
      <p:sp>
        <p:nvSpPr>
          <p:cNvPr id="61" name="TextBox 14">
            <a:extLst>
              <a:ext uri="{FF2B5EF4-FFF2-40B4-BE49-F238E27FC236}">
                <a16:creationId xmlns:a16="http://schemas.microsoft.com/office/drawing/2014/main" id="{A65C0CDF-B6CD-422B-80E6-032355CCCD51}"/>
              </a:ext>
            </a:extLst>
          </p:cNvPr>
          <p:cNvSpPr txBox="1"/>
          <p:nvPr/>
        </p:nvSpPr>
        <p:spPr>
          <a:xfrm>
            <a:off x="4871685" y="4281539"/>
            <a:ext cx="768159" cy="78483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rPr>
              <a:t>03</a:t>
            </a:r>
          </a:p>
        </p:txBody>
      </p:sp>
      <p:sp>
        <p:nvSpPr>
          <p:cNvPr id="62" name="TextBox 15">
            <a:extLst>
              <a:ext uri="{FF2B5EF4-FFF2-40B4-BE49-F238E27FC236}">
                <a16:creationId xmlns:a16="http://schemas.microsoft.com/office/drawing/2014/main" id="{EF0F9217-FA6F-45CA-8EF4-6BCD8DA920EF}"/>
              </a:ext>
            </a:extLst>
          </p:cNvPr>
          <p:cNvSpPr txBox="1"/>
          <p:nvPr/>
        </p:nvSpPr>
        <p:spPr>
          <a:xfrm>
            <a:off x="3347588" y="4421665"/>
            <a:ext cx="768159" cy="78483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rPr>
              <a:t>04</a:t>
            </a:r>
          </a:p>
        </p:txBody>
      </p:sp>
      <p:sp>
        <p:nvSpPr>
          <p:cNvPr id="63" name="TextBox 16">
            <a:extLst>
              <a:ext uri="{FF2B5EF4-FFF2-40B4-BE49-F238E27FC236}">
                <a16:creationId xmlns:a16="http://schemas.microsoft.com/office/drawing/2014/main" id="{FA7D99F0-941A-49D0-8A96-FF2B7FC95635}"/>
              </a:ext>
            </a:extLst>
          </p:cNvPr>
          <p:cNvSpPr txBox="1"/>
          <p:nvPr/>
        </p:nvSpPr>
        <p:spPr>
          <a:xfrm>
            <a:off x="2719547" y="3067774"/>
            <a:ext cx="768159" cy="78483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rPr>
              <a:t>05</a:t>
            </a:r>
          </a:p>
        </p:txBody>
      </p:sp>
      <p:grpSp>
        <p:nvGrpSpPr>
          <p:cNvPr id="64" name="Group 25">
            <a:extLst>
              <a:ext uri="{FF2B5EF4-FFF2-40B4-BE49-F238E27FC236}">
                <a16:creationId xmlns:a16="http://schemas.microsoft.com/office/drawing/2014/main" id="{ED659FDC-3063-45D8-B754-5518969F6015}"/>
              </a:ext>
            </a:extLst>
          </p:cNvPr>
          <p:cNvGrpSpPr/>
          <p:nvPr/>
        </p:nvGrpSpPr>
        <p:grpSpPr>
          <a:xfrm>
            <a:off x="5664314" y="755299"/>
            <a:ext cx="2515151" cy="1820643"/>
            <a:chOff x="153129" y="1477521"/>
            <a:chExt cx="3133554" cy="2427524"/>
          </a:xfrm>
        </p:grpSpPr>
        <p:sp>
          <p:nvSpPr>
            <p:cNvPr id="65" name="Rectangle 26">
              <a:extLst>
                <a:ext uri="{FF2B5EF4-FFF2-40B4-BE49-F238E27FC236}">
                  <a16:creationId xmlns:a16="http://schemas.microsoft.com/office/drawing/2014/main" id="{FE8511B4-DA25-47AA-8D37-609DCE0D5EBA}"/>
                </a:ext>
              </a:extLst>
            </p:cNvPr>
            <p:cNvSpPr/>
            <p:nvPr/>
          </p:nvSpPr>
          <p:spPr>
            <a:xfrm>
              <a:off x="153129" y="1477521"/>
              <a:ext cx="3133554" cy="861775"/>
            </a:xfrm>
            <a:prstGeom prst="rect">
              <a:avLst/>
            </a:prstGeom>
          </p:spPr>
          <p:txBody>
            <a:bodyPr wrap="square"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39C12"/>
                  </a:solidFill>
                  <a:effectLst/>
                  <a:uLnTx/>
                  <a:uFillTx/>
                  <a:latin typeface="arial" panose="020B0604020202020204" pitchFamily="34" charset="0"/>
                </a:rPr>
                <a:t>Ambiente de control</a:t>
              </a:r>
              <a:endParaRPr kumimoji="0" lang="en-US" sz="1800" b="1" i="0" u="none" strike="noStrike" kern="0" cap="none" spc="0" normalizeH="0" baseline="0" noProof="0" dirty="0">
                <a:ln>
                  <a:noFill/>
                </a:ln>
                <a:solidFill>
                  <a:srgbClr val="F39C12"/>
                </a:solidFill>
                <a:effectLst/>
                <a:uLnTx/>
                <a:uFillTx/>
              </a:endParaRPr>
            </a:p>
          </p:txBody>
        </p:sp>
        <p:sp>
          <p:nvSpPr>
            <p:cNvPr id="66" name="Rectangle 27">
              <a:extLst>
                <a:ext uri="{FF2B5EF4-FFF2-40B4-BE49-F238E27FC236}">
                  <a16:creationId xmlns:a16="http://schemas.microsoft.com/office/drawing/2014/main" id="{989A9547-54CD-420E-9495-709230EB609C}"/>
                </a:ext>
              </a:extLst>
            </p:cNvPr>
            <p:cNvSpPr/>
            <p:nvPr/>
          </p:nvSpPr>
          <p:spPr>
            <a:xfrm>
              <a:off x="407369" y="2273829"/>
              <a:ext cx="2879314" cy="1631216"/>
            </a:xfrm>
            <a:prstGeom prst="rect">
              <a:avLst/>
            </a:prstGeom>
          </p:spPr>
          <p:txBody>
            <a:bodyPr wrap="square">
              <a:spAutoFit/>
            </a:bodyPr>
            <a:lstStyle/>
            <a:p>
              <a:r>
                <a:rPr lang="es-MX" sz="1050" dirty="0"/>
                <a:t>Misión/Visión</a:t>
              </a:r>
            </a:p>
            <a:p>
              <a:r>
                <a:rPr lang="es-MX" sz="1050" dirty="0"/>
                <a:t>Código de Honestidad y Ética</a:t>
              </a:r>
            </a:p>
            <a:p>
              <a:pPr marL="176213" indent="-176213">
                <a:buFont typeface="Arial" panose="020B0604020202020204" pitchFamily="34" charset="0"/>
                <a:buChar char="•"/>
              </a:pPr>
              <a:r>
                <a:rPr lang="es-MX" sz="1050" dirty="0"/>
                <a:t>Estructura </a:t>
              </a:r>
            </a:p>
            <a:p>
              <a:pPr marL="176213" indent="-176213">
                <a:buFont typeface="Arial" panose="020B0604020202020204" pitchFamily="34" charset="0"/>
                <a:buChar char="•"/>
              </a:pPr>
              <a:r>
                <a:rPr lang="es-MX" sz="1050" dirty="0"/>
                <a:t>Reglamento Interior</a:t>
              </a:r>
            </a:p>
            <a:p>
              <a:pPr marL="176213" indent="-176213">
                <a:buFont typeface="Arial" panose="020B0604020202020204" pitchFamily="34" charset="0"/>
                <a:buChar char="•"/>
              </a:pPr>
              <a:r>
                <a:rPr lang="es-MX" sz="1050" dirty="0"/>
                <a:t>Manual de Organización (Perfiles de Puesto)</a:t>
              </a:r>
            </a:p>
            <a:p>
              <a:pPr marL="176213" indent="-176213">
                <a:buFont typeface="Arial" panose="020B0604020202020204" pitchFamily="34" charset="0"/>
                <a:buChar char="•"/>
              </a:pPr>
              <a:r>
                <a:rPr lang="es-MX" sz="1050" dirty="0"/>
                <a:t>Manual de Procedimientos</a:t>
              </a:r>
            </a:p>
          </p:txBody>
        </p:sp>
      </p:grpSp>
      <p:grpSp>
        <p:nvGrpSpPr>
          <p:cNvPr id="67" name="Group 28">
            <a:extLst>
              <a:ext uri="{FF2B5EF4-FFF2-40B4-BE49-F238E27FC236}">
                <a16:creationId xmlns:a16="http://schemas.microsoft.com/office/drawing/2014/main" id="{2067FC0A-52F1-466E-BFB6-A3EB3BE9C7EF}"/>
              </a:ext>
            </a:extLst>
          </p:cNvPr>
          <p:cNvGrpSpPr/>
          <p:nvPr/>
        </p:nvGrpSpPr>
        <p:grpSpPr>
          <a:xfrm>
            <a:off x="6453299" y="2964821"/>
            <a:ext cx="1998222" cy="1012729"/>
            <a:chOff x="407368" y="1477521"/>
            <a:chExt cx="2879315" cy="1350305"/>
          </a:xfrm>
        </p:grpSpPr>
        <p:sp>
          <p:nvSpPr>
            <p:cNvPr id="68" name="Rectangle 29">
              <a:extLst>
                <a:ext uri="{FF2B5EF4-FFF2-40B4-BE49-F238E27FC236}">
                  <a16:creationId xmlns:a16="http://schemas.microsoft.com/office/drawing/2014/main" id="{8140D4BA-C2D0-4F4F-9E89-FF286294AA32}"/>
                </a:ext>
              </a:extLst>
            </p:cNvPr>
            <p:cNvSpPr/>
            <p:nvPr/>
          </p:nvSpPr>
          <p:spPr>
            <a:xfrm>
              <a:off x="407368" y="1477521"/>
              <a:ext cx="2879314" cy="861774"/>
            </a:xfrm>
            <a:prstGeom prst="rect">
              <a:avLst/>
            </a:prstGeom>
          </p:spPr>
          <p:txBody>
            <a:bodyPr wrap="square"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C0392B"/>
                  </a:solidFill>
                  <a:effectLst/>
                  <a:uLnTx/>
                  <a:uFillTx/>
                  <a:latin typeface="arial" panose="020B0604020202020204" pitchFamily="34" charset="0"/>
                </a:rPr>
                <a:t>Administración de Riesgos</a:t>
              </a:r>
              <a:endParaRPr kumimoji="0" lang="en-US" sz="1800" b="1" i="0" u="none" strike="noStrike" kern="0" cap="none" spc="0" normalizeH="0" baseline="0" noProof="0" dirty="0">
                <a:ln>
                  <a:noFill/>
                </a:ln>
                <a:solidFill>
                  <a:srgbClr val="C0392B"/>
                </a:solidFill>
                <a:effectLst/>
                <a:uLnTx/>
                <a:uFillTx/>
              </a:endParaRPr>
            </a:p>
          </p:txBody>
        </p:sp>
        <p:sp>
          <p:nvSpPr>
            <p:cNvPr id="69" name="Rectangle 30">
              <a:extLst>
                <a:ext uri="{FF2B5EF4-FFF2-40B4-BE49-F238E27FC236}">
                  <a16:creationId xmlns:a16="http://schemas.microsoft.com/office/drawing/2014/main" id="{560E3675-3D76-477B-B9A6-13CAC1AB8753}"/>
                </a:ext>
              </a:extLst>
            </p:cNvPr>
            <p:cNvSpPr/>
            <p:nvPr/>
          </p:nvSpPr>
          <p:spPr>
            <a:xfrm>
              <a:off x="407369" y="2273829"/>
              <a:ext cx="2879314" cy="553997"/>
            </a:xfrm>
            <a:prstGeom prst="rect">
              <a:avLst/>
            </a:prstGeom>
          </p:spPr>
          <p:txBody>
            <a:bodyPr wrap="square">
              <a:spAutoFit/>
            </a:bodyPr>
            <a:lstStyle/>
            <a:p>
              <a:r>
                <a:rPr lang="es-MX" sz="1050" dirty="0"/>
                <a:t>Metodología de Administración de Riesgos</a:t>
              </a:r>
            </a:p>
          </p:txBody>
        </p:sp>
      </p:grpSp>
      <p:grpSp>
        <p:nvGrpSpPr>
          <p:cNvPr id="70" name="Group 31">
            <a:extLst>
              <a:ext uri="{FF2B5EF4-FFF2-40B4-BE49-F238E27FC236}">
                <a16:creationId xmlns:a16="http://schemas.microsoft.com/office/drawing/2014/main" id="{FC9E93DE-5A39-460E-BC59-F083F45A2544}"/>
              </a:ext>
            </a:extLst>
          </p:cNvPr>
          <p:cNvGrpSpPr/>
          <p:nvPr/>
        </p:nvGrpSpPr>
        <p:grpSpPr>
          <a:xfrm>
            <a:off x="6091687" y="4841971"/>
            <a:ext cx="1998222" cy="1335895"/>
            <a:chOff x="407368" y="1477521"/>
            <a:chExt cx="2879315" cy="1781193"/>
          </a:xfrm>
        </p:grpSpPr>
        <p:sp>
          <p:nvSpPr>
            <p:cNvPr id="71" name="Rectangle 32">
              <a:extLst>
                <a:ext uri="{FF2B5EF4-FFF2-40B4-BE49-F238E27FC236}">
                  <a16:creationId xmlns:a16="http://schemas.microsoft.com/office/drawing/2014/main" id="{3F0C439C-2F47-49E6-B161-B3A1C06D3E9A}"/>
                </a:ext>
              </a:extLst>
            </p:cNvPr>
            <p:cNvSpPr/>
            <p:nvPr/>
          </p:nvSpPr>
          <p:spPr>
            <a:xfrm>
              <a:off x="407368" y="1477521"/>
              <a:ext cx="2879314" cy="861775"/>
            </a:xfrm>
            <a:prstGeom prst="rect">
              <a:avLst/>
            </a:prstGeom>
          </p:spPr>
          <p:txBody>
            <a:bodyPr wrap="square"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16A085"/>
                  </a:solidFill>
                  <a:effectLst/>
                  <a:uLnTx/>
                  <a:uFillTx/>
                  <a:latin typeface="arial" panose="020B0604020202020204" pitchFamily="34" charset="0"/>
                </a:rPr>
                <a:t>Actividades de Control</a:t>
              </a:r>
              <a:endParaRPr kumimoji="0" lang="en-US" sz="1800" b="1" i="0" u="none" strike="noStrike" kern="0" cap="none" spc="0" normalizeH="0" baseline="0" noProof="0" dirty="0">
                <a:ln>
                  <a:noFill/>
                </a:ln>
                <a:solidFill>
                  <a:srgbClr val="16A085"/>
                </a:solidFill>
                <a:effectLst/>
                <a:uLnTx/>
                <a:uFillTx/>
              </a:endParaRPr>
            </a:p>
          </p:txBody>
        </p:sp>
        <p:sp>
          <p:nvSpPr>
            <p:cNvPr id="72" name="Rectangle 33">
              <a:extLst>
                <a:ext uri="{FF2B5EF4-FFF2-40B4-BE49-F238E27FC236}">
                  <a16:creationId xmlns:a16="http://schemas.microsoft.com/office/drawing/2014/main" id="{350A5874-593F-43F8-89C8-62231F66D316}"/>
                </a:ext>
              </a:extLst>
            </p:cNvPr>
            <p:cNvSpPr/>
            <p:nvPr/>
          </p:nvSpPr>
          <p:spPr>
            <a:xfrm>
              <a:off x="407369" y="2273829"/>
              <a:ext cx="2879314" cy="984885"/>
            </a:xfrm>
            <a:prstGeom prst="rect">
              <a:avLst/>
            </a:prstGeom>
          </p:spPr>
          <p:txBody>
            <a:bodyPr wrap="square">
              <a:spAutoFit/>
            </a:bodyPr>
            <a:lstStyle/>
            <a:p>
              <a:pPr marL="171450" indent="-171450">
                <a:buFont typeface="Arial" panose="020B0604020202020204" pitchFamily="34" charset="0"/>
                <a:buChar char="•"/>
              </a:pPr>
              <a:r>
                <a:rPr lang="es-MX" sz="1050" dirty="0"/>
                <a:t>Administración de Capital Humano</a:t>
              </a:r>
            </a:p>
            <a:p>
              <a:pPr marL="171450" indent="-171450">
                <a:buFont typeface="Arial" panose="020B0604020202020204" pitchFamily="34" charset="0"/>
                <a:buChar char="•"/>
              </a:pPr>
              <a:r>
                <a:rPr lang="es-MX" sz="1050" dirty="0"/>
                <a:t>Indicadores de Desempeño</a:t>
              </a:r>
            </a:p>
            <a:p>
              <a:pPr marL="171450" indent="-171450">
                <a:buFont typeface="Arial" panose="020B0604020202020204" pitchFamily="34" charset="0"/>
                <a:buChar char="•"/>
              </a:pPr>
              <a:r>
                <a:rPr lang="es-MX" sz="1050" dirty="0"/>
                <a:t>Segregación de funciones</a:t>
              </a:r>
            </a:p>
          </p:txBody>
        </p:sp>
      </p:grpSp>
      <p:pic>
        <p:nvPicPr>
          <p:cNvPr id="73" name="Graphic 34" descr="Puzzle">
            <a:extLst>
              <a:ext uri="{FF2B5EF4-FFF2-40B4-BE49-F238E27FC236}">
                <a16:creationId xmlns:a16="http://schemas.microsoft.com/office/drawing/2014/main" id="{2BF05FE4-468D-4C23-83CC-B27370A314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6336" y="3075349"/>
            <a:ext cx="384048" cy="384048"/>
          </a:xfrm>
          <a:prstGeom prst="rect">
            <a:avLst/>
          </a:prstGeom>
        </p:spPr>
      </p:pic>
      <p:pic>
        <p:nvPicPr>
          <p:cNvPr id="74" name="Graphic 35" descr="Fire">
            <a:extLst>
              <a:ext uri="{FF2B5EF4-FFF2-40B4-BE49-F238E27FC236}">
                <a16:creationId xmlns:a16="http://schemas.microsoft.com/office/drawing/2014/main" id="{66954423-47B2-4218-A14A-BA72463DDC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39977" y="4906110"/>
            <a:ext cx="384048" cy="384048"/>
          </a:xfrm>
          <a:prstGeom prst="rect">
            <a:avLst/>
          </a:prstGeom>
        </p:spPr>
      </p:pic>
      <p:pic>
        <p:nvPicPr>
          <p:cNvPr id="75" name="Graphic 36" descr="Rocket">
            <a:extLst>
              <a:ext uri="{FF2B5EF4-FFF2-40B4-BE49-F238E27FC236}">
                <a16:creationId xmlns:a16="http://schemas.microsoft.com/office/drawing/2014/main" id="{2EFB2FC6-EC32-473E-BBF6-662702182D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72290" y="1061816"/>
            <a:ext cx="384048" cy="384048"/>
          </a:xfrm>
          <a:prstGeom prst="rect">
            <a:avLst/>
          </a:prstGeom>
        </p:spPr>
      </p:pic>
      <p:sp>
        <p:nvSpPr>
          <p:cNvPr id="76" name="Oval 37">
            <a:extLst>
              <a:ext uri="{FF2B5EF4-FFF2-40B4-BE49-F238E27FC236}">
                <a16:creationId xmlns:a16="http://schemas.microsoft.com/office/drawing/2014/main" id="{6BB7DDDC-EA2B-4163-A6BA-86F1D15F81DC}"/>
              </a:ext>
            </a:extLst>
          </p:cNvPr>
          <p:cNvSpPr/>
          <p:nvPr/>
        </p:nvSpPr>
        <p:spPr>
          <a:xfrm>
            <a:off x="3673886" y="3039312"/>
            <a:ext cx="1416777" cy="1182624"/>
          </a:xfrm>
          <a:prstGeom prst="ellipse">
            <a:avLst/>
          </a:prstGeom>
          <a:solidFill>
            <a:srgbClr val="95A5A6">
              <a:lumMod val="20000"/>
              <a:lumOff val="8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rgbClr val="95A5A6"/>
                </a:solidFill>
                <a:effectLst/>
                <a:uLnTx/>
                <a:uFillTx/>
                <a:latin typeface="Calibri"/>
              </a:rPr>
              <a:t>Control </a:t>
            </a:r>
            <a:r>
              <a:rPr kumimoji="0" lang="en-US" sz="2100" b="0" i="0" u="none" strike="noStrike" kern="0" cap="none" spc="0" normalizeH="0" baseline="0" noProof="0" dirty="0" err="1">
                <a:ln>
                  <a:noFill/>
                </a:ln>
                <a:solidFill>
                  <a:srgbClr val="95A5A6"/>
                </a:solidFill>
                <a:effectLst/>
                <a:uLnTx/>
                <a:uFillTx/>
                <a:latin typeface="Calibri"/>
              </a:rPr>
              <a:t>Interno</a:t>
            </a:r>
            <a:endParaRPr kumimoji="0" lang="en-US" sz="2100" b="0" i="0" u="none" strike="noStrike" kern="0" cap="none" spc="0" normalizeH="0" baseline="0" noProof="0" dirty="0">
              <a:ln>
                <a:noFill/>
              </a:ln>
              <a:solidFill>
                <a:srgbClr val="95A5A6"/>
              </a:solidFill>
              <a:effectLst/>
              <a:uLnTx/>
              <a:uFillTx/>
              <a:latin typeface="Calibri"/>
            </a:endParaRPr>
          </a:p>
        </p:txBody>
      </p:sp>
      <p:grpSp>
        <p:nvGrpSpPr>
          <p:cNvPr id="77" name="Group 38">
            <a:extLst>
              <a:ext uri="{FF2B5EF4-FFF2-40B4-BE49-F238E27FC236}">
                <a16:creationId xmlns:a16="http://schemas.microsoft.com/office/drawing/2014/main" id="{E7115946-C860-47AF-83E2-EC041D30D8AA}"/>
              </a:ext>
            </a:extLst>
          </p:cNvPr>
          <p:cNvGrpSpPr/>
          <p:nvPr/>
        </p:nvGrpSpPr>
        <p:grpSpPr>
          <a:xfrm>
            <a:off x="559447" y="2336714"/>
            <a:ext cx="1998222" cy="1174312"/>
            <a:chOff x="407368" y="1477521"/>
            <a:chExt cx="2879315" cy="1565749"/>
          </a:xfrm>
        </p:grpSpPr>
        <p:sp>
          <p:nvSpPr>
            <p:cNvPr id="78" name="Rectangle 39">
              <a:extLst>
                <a:ext uri="{FF2B5EF4-FFF2-40B4-BE49-F238E27FC236}">
                  <a16:creationId xmlns:a16="http://schemas.microsoft.com/office/drawing/2014/main" id="{A32A26CD-EAB0-4E26-B994-8FC123494530}"/>
                </a:ext>
              </a:extLst>
            </p:cNvPr>
            <p:cNvSpPr/>
            <p:nvPr/>
          </p:nvSpPr>
          <p:spPr>
            <a:xfrm>
              <a:off x="407368" y="1477521"/>
              <a:ext cx="2879314" cy="861775"/>
            </a:xfrm>
            <a:prstGeom prst="rect">
              <a:avLst/>
            </a:prstGeom>
          </p:spPr>
          <p:txBody>
            <a:bodyPr wrap="squar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4B2C50"/>
                  </a:solidFill>
                  <a:effectLst/>
                  <a:uLnTx/>
                  <a:uFillTx/>
                  <a:latin typeface="arial" panose="020B0604020202020204" pitchFamily="34" charset="0"/>
                </a:rPr>
                <a:t>Supervisión y mejora continua</a:t>
              </a:r>
              <a:endParaRPr kumimoji="0" lang="en-US" sz="1800" b="1" i="0" u="none" strike="noStrike" kern="0" cap="none" spc="0" normalizeH="0" baseline="0" noProof="0" dirty="0">
                <a:ln>
                  <a:noFill/>
                </a:ln>
                <a:solidFill>
                  <a:srgbClr val="4B2C50"/>
                </a:solidFill>
                <a:effectLst/>
                <a:uLnTx/>
                <a:uFillTx/>
              </a:endParaRPr>
            </a:p>
          </p:txBody>
        </p:sp>
        <p:sp>
          <p:nvSpPr>
            <p:cNvPr id="79" name="Rectangle 40">
              <a:extLst>
                <a:ext uri="{FF2B5EF4-FFF2-40B4-BE49-F238E27FC236}">
                  <a16:creationId xmlns:a16="http://schemas.microsoft.com/office/drawing/2014/main" id="{D71845F6-FF72-40AA-A881-C819D2F8102C}"/>
                </a:ext>
              </a:extLst>
            </p:cNvPr>
            <p:cNvSpPr/>
            <p:nvPr/>
          </p:nvSpPr>
          <p:spPr>
            <a:xfrm>
              <a:off x="407369" y="2273829"/>
              <a:ext cx="2879314" cy="769441"/>
            </a:xfrm>
            <a:prstGeom prst="rect">
              <a:avLst/>
            </a:prstGeom>
          </p:spPr>
          <p:txBody>
            <a:bodyPr wrap="square">
              <a:spAutoFit/>
            </a:bodyPr>
            <a:lstStyle/>
            <a:p>
              <a:pPr marL="171450" indent="-171450">
                <a:buFont typeface="Arial" panose="020B0604020202020204" pitchFamily="34" charset="0"/>
                <a:buChar char="•"/>
              </a:pPr>
              <a:r>
                <a:rPr lang="es-MX" sz="1050" dirty="0"/>
                <a:t>Supervisión del Control Interno</a:t>
              </a:r>
            </a:p>
            <a:p>
              <a:pPr marL="228600" indent="-228600">
                <a:buFont typeface="Arial" panose="020B0604020202020204" pitchFamily="34" charset="0"/>
                <a:buChar char="•"/>
              </a:pPr>
              <a:r>
                <a:rPr lang="es-MX" sz="1050" dirty="0"/>
                <a:t>Evaluación de Resultados</a:t>
              </a:r>
            </a:p>
          </p:txBody>
        </p:sp>
      </p:grpSp>
      <p:grpSp>
        <p:nvGrpSpPr>
          <p:cNvPr id="80" name="Group 41">
            <a:extLst>
              <a:ext uri="{FF2B5EF4-FFF2-40B4-BE49-F238E27FC236}">
                <a16:creationId xmlns:a16="http://schemas.microsoft.com/office/drawing/2014/main" id="{140720AF-BBED-4130-A5D5-FB0EEA13C696}"/>
              </a:ext>
            </a:extLst>
          </p:cNvPr>
          <p:cNvGrpSpPr/>
          <p:nvPr/>
        </p:nvGrpSpPr>
        <p:grpSpPr>
          <a:xfrm>
            <a:off x="900326" y="4863588"/>
            <a:ext cx="2027340" cy="1314442"/>
            <a:chOff x="407369" y="1506126"/>
            <a:chExt cx="2921273" cy="1752589"/>
          </a:xfrm>
        </p:grpSpPr>
        <p:sp>
          <p:nvSpPr>
            <p:cNvPr id="81" name="Rectangle 42">
              <a:extLst>
                <a:ext uri="{FF2B5EF4-FFF2-40B4-BE49-F238E27FC236}">
                  <a16:creationId xmlns:a16="http://schemas.microsoft.com/office/drawing/2014/main" id="{2E925FF1-8B78-4177-8383-62F0A77EEFF1}"/>
                </a:ext>
              </a:extLst>
            </p:cNvPr>
            <p:cNvSpPr/>
            <p:nvPr/>
          </p:nvSpPr>
          <p:spPr>
            <a:xfrm>
              <a:off x="449328" y="1506126"/>
              <a:ext cx="2879314" cy="861774"/>
            </a:xfrm>
            <a:prstGeom prst="rect">
              <a:avLst/>
            </a:prstGeom>
          </p:spPr>
          <p:txBody>
            <a:bodyPr wrap="square"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2980B9"/>
                  </a:solidFill>
                  <a:effectLst/>
                  <a:uLnTx/>
                  <a:uFillTx/>
                  <a:latin typeface="arial" panose="020B0604020202020204" pitchFamily="34" charset="0"/>
                </a:rPr>
                <a:t>Información y comunicación</a:t>
              </a:r>
              <a:endParaRPr kumimoji="0" lang="en-US" sz="1800" b="1" i="0" u="none" strike="noStrike" kern="0" cap="none" spc="0" normalizeH="0" baseline="0" noProof="0" dirty="0">
                <a:ln>
                  <a:noFill/>
                </a:ln>
                <a:solidFill>
                  <a:srgbClr val="2980B9"/>
                </a:solidFill>
                <a:effectLst/>
                <a:uLnTx/>
                <a:uFillTx/>
              </a:endParaRPr>
            </a:p>
          </p:txBody>
        </p:sp>
        <p:sp>
          <p:nvSpPr>
            <p:cNvPr id="82" name="Rectangle 43">
              <a:extLst>
                <a:ext uri="{FF2B5EF4-FFF2-40B4-BE49-F238E27FC236}">
                  <a16:creationId xmlns:a16="http://schemas.microsoft.com/office/drawing/2014/main" id="{BAC309D1-300A-40CE-BB69-63AA6A3ABD79}"/>
                </a:ext>
              </a:extLst>
            </p:cNvPr>
            <p:cNvSpPr/>
            <p:nvPr/>
          </p:nvSpPr>
          <p:spPr>
            <a:xfrm>
              <a:off x="407369" y="2273830"/>
              <a:ext cx="2879314" cy="984885"/>
            </a:xfrm>
            <a:prstGeom prst="rect">
              <a:avLst/>
            </a:prstGeom>
          </p:spPr>
          <p:txBody>
            <a:bodyPr wrap="square">
              <a:spAutoFit/>
            </a:bodyPr>
            <a:lstStyle/>
            <a:p>
              <a:pPr marL="171450" indent="-171450">
                <a:buFont typeface="Arial" panose="020B0604020202020204" pitchFamily="34" charset="0"/>
                <a:buChar char="•"/>
              </a:pPr>
              <a:r>
                <a:rPr lang="es-MX" sz="1050" dirty="0"/>
                <a:t>Sistema Contable y Programático-Presupuestal</a:t>
              </a:r>
            </a:p>
            <a:p>
              <a:pPr marL="171450" indent="-171450">
                <a:buFont typeface="Arial" panose="020B0604020202020204" pitchFamily="34" charset="0"/>
                <a:buChar char="•"/>
              </a:pPr>
              <a:r>
                <a:rPr lang="es-MX" sz="1050" dirty="0"/>
                <a:t>Quejas y denuncias (Institucional)</a:t>
              </a:r>
            </a:p>
          </p:txBody>
        </p:sp>
      </p:grpSp>
      <p:pic>
        <p:nvPicPr>
          <p:cNvPr id="83" name="Graphic 44" descr="Magnifying glass">
            <a:extLst>
              <a:ext uri="{FF2B5EF4-FFF2-40B4-BE49-F238E27FC236}">
                <a16:creationId xmlns:a16="http://schemas.microsoft.com/office/drawing/2014/main" id="{787936C3-87BC-48F7-8A73-E9FF9BE5986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58039" y="4991979"/>
            <a:ext cx="384048" cy="384048"/>
          </a:xfrm>
          <a:prstGeom prst="rect">
            <a:avLst/>
          </a:prstGeom>
        </p:spPr>
      </p:pic>
      <p:pic>
        <p:nvPicPr>
          <p:cNvPr id="84" name="Graphic 45" descr="Bar chart">
            <a:extLst>
              <a:ext uri="{FF2B5EF4-FFF2-40B4-BE49-F238E27FC236}">
                <a16:creationId xmlns:a16="http://schemas.microsoft.com/office/drawing/2014/main" id="{D48E187F-E644-45DA-B07F-67089E3993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73826" y="2282020"/>
            <a:ext cx="384048" cy="384048"/>
          </a:xfrm>
          <a:prstGeom prst="rect">
            <a:avLst/>
          </a:prstGeom>
        </p:spPr>
      </p:pic>
    </p:spTree>
    <p:extLst>
      <p:ext uri="{BB962C8B-B14F-4D97-AF65-F5344CB8AC3E}">
        <p14:creationId xmlns:p14="http://schemas.microsoft.com/office/powerpoint/2010/main" val="323908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D6A5923-6D6F-4C32-8E46-FF8ECFF58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884" y="1509880"/>
            <a:ext cx="5115759" cy="2901236"/>
          </a:xfrm>
          <a:prstGeom prst="rect">
            <a:avLst/>
          </a:prstGeom>
        </p:spPr>
      </p:pic>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14</a:t>
            </a:fld>
            <a:endParaRPr lang="es-MX" sz="1200" dirty="0">
              <a:latin typeface="Times New Roman" panose="02020603050405020304" pitchFamily="18" charset="0"/>
              <a:cs typeface="Times New Roman" panose="02020603050405020304" pitchFamily="18" charset="0"/>
            </a:endParaRPr>
          </a:p>
        </p:txBody>
      </p:sp>
      <p:sp>
        <p:nvSpPr>
          <p:cNvPr id="1028" name="AutoShape 4" descr="Principio 5 de COSO III: Hace cumplir con la responsabilid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 name="Rectángulo 1"/>
          <p:cNvSpPr/>
          <p:nvPr/>
        </p:nvSpPr>
        <p:spPr>
          <a:xfrm>
            <a:off x="460375" y="1034497"/>
            <a:ext cx="8333457" cy="646331"/>
          </a:xfrm>
          <a:prstGeom prst="rect">
            <a:avLst/>
          </a:prstGeom>
        </p:spPr>
        <p:txBody>
          <a:bodyPr wrap="square">
            <a:spAutoFit/>
          </a:bodyPr>
          <a:lstStyle/>
          <a:p>
            <a:r>
              <a:rPr lang="es-MX" dirty="0"/>
              <a:t>El Marco Estatal del Marco Integrado de Control Interno presenta dicha relación en la forma de un cubo:</a:t>
            </a:r>
          </a:p>
        </p:txBody>
      </p:sp>
      <p:sp>
        <p:nvSpPr>
          <p:cNvPr id="4" name="Rectángulo 3"/>
          <p:cNvSpPr/>
          <p:nvPr/>
        </p:nvSpPr>
        <p:spPr>
          <a:xfrm>
            <a:off x="460375" y="4483396"/>
            <a:ext cx="8197850" cy="1754326"/>
          </a:xfrm>
          <a:prstGeom prst="rect">
            <a:avLst/>
          </a:prstGeom>
        </p:spPr>
        <p:txBody>
          <a:bodyPr wrap="square">
            <a:spAutoFit/>
          </a:bodyPr>
          <a:lstStyle/>
          <a:p>
            <a:pPr algn="just"/>
            <a:r>
              <a:rPr lang="es-MX" dirty="0"/>
              <a:t>Las tres categorías en las que se pueden clasificar los objetivos de la Institución son representadas por las columnas en la parte superior del cubo. Las cinco normas generales de control Interno son representados por las filas. La estructura organizacional es representada por la tercera dimensión del cubo. Lo anterior representa la interrelación de cada norma de control Interno con las tres categorías de objetivos en función de la estructura orgánica.</a:t>
            </a:r>
          </a:p>
        </p:txBody>
      </p:sp>
    </p:spTree>
    <p:extLst>
      <p:ext uri="{BB962C8B-B14F-4D97-AF65-F5344CB8AC3E}">
        <p14:creationId xmlns:p14="http://schemas.microsoft.com/office/powerpoint/2010/main" val="350121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15</a:t>
            </a:fld>
            <a:endParaRPr lang="es-MX" sz="1200"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14955" y="2767280"/>
            <a:ext cx="2490120" cy="1323439"/>
          </a:xfrm>
          <a:prstGeom prst="rect">
            <a:avLst/>
          </a:prstGeom>
          <a:noFill/>
          <a:ln>
            <a:noFill/>
          </a:ln>
        </p:spPr>
        <p:txBody>
          <a:bodyPr wrap="square" rtlCol="0">
            <a:spAutoFit/>
          </a:bodyPr>
          <a:lstStyle/>
          <a:p>
            <a:pPr algn="ctr"/>
            <a:r>
              <a:rPr lang="es-MX" sz="2000" dirty="0">
                <a:solidFill>
                  <a:srgbClr val="BC0000"/>
                </a:solidFill>
                <a:cs typeface="Times New Roman" pitchFamily="18" charset="0"/>
              </a:rPr>
              <a:t>Diagrama de proceso del Sistema de Control Interno Institucional (SCII):</a:t>
            </a: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15</a:t>
            </a:fld>
            <a:endParaRPr lang="es-MX" sz="12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2695323" y="83513"/>
            <a:ext cx="4193157" cy="6110541"/>
          </a:xfrm>
          <a:prstGeom prst="rect">
            <a:avLst/>
          </a:prstGeom>
        </p:spPr>
      </p:pic>
    </p:spTree>
    <p:extLst>
      <p:ext uri="{BB962C8B-B14F-4D97-AF65-F5344CB8AC3E}">
        <p14:creationId xmlns:p14="http://schemas.microsoft.com/office/powerpoint/2010/main" val="322937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16</a:t>
            </a:fld>
            <a:endParaRPr lang="es-MX" sz="1200" dirty="0">
              <a:latin typeface="Times New Roman" panose="02020603050405020304" pitchFamily="18" charset="0"/>
              <a:cs typeface="Times New Roman" panose="02020603050405020304" pitchFamily="18" charset="0"/>
            </a:endParaRP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16</a:t>
            </a:fld>
            <a:endParaRPr lang="es-MX" sz="1200" dirty="0">
              <a:latin typeface="Times New Roman" panose="02020603050405020304" pitchFamily="18" charset="0"/>
              <a:cs typeface="Times New Roman" panose="02020603050405020304" pitchFamily="18" charset="0"/>
            </a:endParaRPr>
          </a:p>
        </p:txBody>
      </p:sp>
      <p:sp>
        <p:nvSpPr>
          <p:cNvPr id="18" name="7 CuadroTexto"/>
          <p:cNvSpPr txBox="1"/>
          <p:nvPr/>
        </p:nvSpPr>
        <p:spPr>
          <a:xfrm>
            <a:off x="388936" y="1058630"/>
            <a:ext cx="6912768" cy="400110"/>
          </a:xfrm>
          <a:prstGeom prst="rect">
            <a:avLst/>
          </a:prstGeom>
          <a:noFill/>
          <a:ln>
            <a:noFill/>
          </a:ln>
        </p:spPr>
        <p:txBody>
          <a:bodyPr wrap="square" rtlCol="0">
            <a:spAutoFit/>
          </a:bodyPr>
          <a:lstStyle/>
          <a:p>
            <a:r>
              <a:rPr lang="es-MX" sz="2000" dirty="0">
                <a:solidFill>
                  <a:srgbClr val="BC0000"/>
                </a:solidFill>
                <a:cs typeface="Times New Roman" pitchFamily="18" charset="0"/>
              </a:rPr>
              <a:t>Programa de Trabajo de Control Interno (PTCI):</a:t>
            </a:r>
          </a:p>
        </p:txBody>
      </p:sp>
      <p:sp>
        <p:nvSpPr>
          <p:cNvPr id="12" name="Rectángulo 11"/>
          <p:cNvSpPr/>
          <p:nvPr/>
        </p:nvSpPr>
        <p:spPr>
          <a:xfrm>
            <a:off x="368774" y="1458740"/>
            <a:ext cx="8404896" cy="1754326"/>
          </a:xfrm>
          <a:prstGeom prst="rect">
            <a:avLst/>
          </a:prstGeom>
        </p:spPr>
        <p:txBody>
          <a:bodyPr wrap="square">
            <a:spAutoFit/>
          </a:bodyPr>
          <a:lstStyle/>
          <a:p>
            <a:pPr algn="just"/>
            <a:r>
              <a:rPr lang="es-MX" altLang="es-MX" dirty="0"/>
              <a:t>Deberá contener las acciones de mejora determinadas para fortalecer los elementos de control de cada norma general, Identificados con inexistencias o insuficiencias en el SCII, también deberá incluir la fecha de inicio y término de la acción de mejora, la unidad administrativa y el responsable de su implementación; así como los medios de verificación. </a:t>
            </a:r>
          </a:p>
          <a:p>
            <a:pPr algn="just"/>
            <a:r>
              <a:rPr lang="es-MX" altLang="es-MX" dirty="0"/>
              <a:t>Las </a:t>
            </a:r>
            <a:r>
              <a:rPr lang="es-MX" altLang="es-MX" b="1" dirty="0"/>
              <a:t>acciones de mejora </a:t>
            </a:r>
            <a:r>
              <a:rPr lang="es-MX" altLang="es-MX" dirty="0"/>
              <a:t>deberán concluirse a más tardar el </a:t>
            </a:r>
            <a:r>
              <a:rPr lang="es-MX" altLang="es-MX" b="1" dirty="0"/>
              <a:t>31 de octubre de cada año</a:t>
            </a:r>
            <a:r>
              <a:rPr lang="es-MX" altLang="es-MX" dirty="0"/>
              <a:t>.</a:t>
            </a:r>
            <a:endParaRPr lang="es-ES_tradnl" altLang="es-MX" dirty="0"/>
          </a:p>
        </p:txBody>
      </p:sp>
      <p:graphicFrame>
        <p:nvGraphicFramePr>
          <p:cNvPr id="22" name="Diagrama 21"/>
          <p:cNvGraphicFramePr/>
          <p:nvPr>
            <p:extLst>
              <p:ext uri="{D42A27DB-BD31-4B8C-83A1-F6EECF244321}">
                <p14:modId xmlns:p14="http://schemas.microsoft.com/office/powerpoint/2010/main" val="2865748255"/>
              </p:ext>
            </p:extLst>
          </p:nvPr>
        </p:nvGraphicFramePr>
        <p:xfrm>
          <a:off x="1682507" y="3213066"/>
          <a:ext cx="5408292" cy="2949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023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17</a:t>
            </a:fld>
            <a:endParaRPr lang="es-MX" sz="1200" dirty="0">
              <a:latin typeface="Times New Roman" panose="02020603050405020304" pitchFamily="18" charset="0"/>
              <a:cs typeface="Times New Roman" panose="02020603050405020304" pitchFamily="18" charset="0"/>
            </a:endParaRP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17</a:t>
            </a:fld>
            <a:endParaRPr lang="es-MX" sz="1200" dirty="0">
              <a:latin typeface="Times New Roman" panose="02020603050405020304" pitchFamily="18" charset="0"/>
              <a:cs typeface="Times New Roman" panose="02020603050405020304" pitchFamily="18" charset="0"/>
            </a:endParaRPr>
          </a:p>
        </p:txBody>
      </p:sp>
      <p:sp>
        <p:nvSpPr>
          <p:cNvPr id="19" name="Rectángulo 18"/>
          <p:cNvSpPr/>
          <p:nvPr/>
        </p:nvSpPr>
        <p:spPr>
          <a:xfrm>
            <a:off x="368774" y="2141531"/>
            <a:ext cx="8404896" cy="2926442"/>
          </a:xfrm>
          <a:prstGeom prst="rect">
            <a:avLst/>
          </a:prstGeom>
        </p:spPr>
        <p:txBody>
          <a:bodyPr wrap="square">
            <a:spAutoFit/>
          </a:bodyPr>
          <a:lstStyle/>
          <a:p>
            <a:pPr algn="just">
              <a:spcAft>
                <a:spcPts val="505"/>
              </a:spcAft>
            </a:pPr>
            <a:r>
              <a:rPr lang="es-MX" altLang="es-MX" dirty="0"/>
              <a:t>Deberá realizarse periódicamente por el Coordinador de Control Interno para informar trimestralmente al titular de la Dependencia el avance de cumplimiento al PTCI, a través del Reporte de Avances Trimestral (RAT), </a:t>
            </a:r>
            <a:r>
              <a:rPr lang="es-MX" dirty="0"/>
              <a:t>debe contener al menos lo siguiente:</a:t>
            </a:r>
          </a:p>
          <a:p>
            <a:pPr marL="800100" lvl="1" indent="-342900" algn="just">
              <a:buFont typeface="+mj-lt"/>
              <a:buAutoNum type="alphaLcParenR"/>
            </a:pPr>
            <a:r>
              <a:rPr lang="es-MX" dirty="0"/>
              <a:t>Resumen cualitativo de las acciones de mejora comprometidas.</a:t>
            </a:r>
          </a:p>
          <a:p>
            <a:pPr marL="800100" lvl="1" indent="-342900" algn="just">
              <a:buFont typeface="+mj-lt"/>
              <a:buAutoNum type="alphaLcParenR"/>
            </a:pPr>
            <a:r>
              <a:rPr lang="es-MX" dirty="0"/>
              <a:t>En su caso, descripción de las principales problemáticas que obstaculizan el cumplimiento de las Acciones de Mejora reportadas en proceso y propuestas de solución para consideración del Comité.</a:t>
            </a:r>
          </a:p>
          <a:p>
            <a:pPr marL="800100" lvl="1" indent="-342900" algn="just">
              <a:buFont typeface="+mj-lt"/>
              <a:buAutoNum type="alphaLcParenR"/>
            </a:pPr>
            <a:r>
              <a:rPr lang="es-MX" dirty="0"/>
              <a:t>Conclusión General del Avance Global de las Acciones de Mejora.</a:t>
            </a:r>
          </a:p>
          <a:p>
            <a:pPr marL="800100" lvl="1" indent="-342900" algn="just">
              <a:buFont typeface="+mj-lt"/>
              <a:buAutoNum type="alphaLcParenR"/>
            </a:pPr>
            <a:r>
              <a:rPr lang="es-MX" dirty="0"/>
              <a:t>Firma del Coordinador de Control Interno y del Enlace del Sistema de Control Interno Institucional.</a:t>
            </a:r>
            <a:endParaRPr lang="es-ES_tradnl" altLang="es-MX" dirty="0"/>
          </a:p>
        </p:txBody>
      </p:sp>
      <p:sp>
        <p:nvSpPr>
          <p:cNvPr id="20" name="7 CuadroTexto"/>
          <p:cNvSpPr txBox="1"/>
          <p:nvPr/>
        </p:nvSpPr>
        <p:spPr>
          <a:xfrm>
            <a:off x="368774" y="1253809"/>
            <a:ext cx="6912768" cy="430887"/>
          </a:xfrm>
          <a:prstGeom prst="rect">
            <a:avLst/>
          </a:prstGeom>
          <a:noFill/>
          <a:ln>
            <a:noFill/>
          </a:ln>
        </p:spPr>
        <p:txBody>
          <a:bodyPr wrap="square" rtlCol="0">
            <a:spAutoFit/>
          </a:bodyPr>
          <a:lstStyle/>
          <a:p>
            <a:r>
              <a:rPr lang="es-MX" sz="2200" dirty="0">
                <a:solidFill>
                  <a:srgbClr val="BC0000"/>
                </a:solidFill>
                <a:cs typeface="Times New Roman" pitchFamily="18" charset="0"/>
              </a:rPr>
              <a:t>Reporte de Avance </a:t>
            </a:r>
            <a:r>
              <a:rPr lang="es-MX" sz="2000" dirty="0">
                <a:solidFill>
                  <a:srgbClr val="BC0000"/>
                </a:solidFill>
                <a:cs typeface="Times New Roman" pitchFamily="18" charset="0"/>
              </a:rPr>
              <a:t>Trimestral (RAT) del PTCI</a:t>
            </a:r>
            <a:r>
              <a:rPr lang="es-MX" sz="2200" dirty="0">
                <a:solidFill>
                  <a:srgbClr val="BC0000"/>
                </a:solidFill>
                <a:cs typeface="Times New Roman" pitchFamily="18" charset="0"/>
              </a:rPr>
              <a:t>:</a:t>
            </a:r>
          </a:p>
        </p:txBody>
      </p:sp>
    </p:spTree>
    <p:extLst>
      <p:ext uri="{BB962C8B-B14F-4D97-AF65-F5344CB8AC3E}">
        <p14:creationId xmlns:p14="http://schemas.microsoft.com/office/powerpoint/2010/main" val="138878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18</a:t>
            </a:fld>
            <a:endParaRPr lang="es-MX" sz="1200" dirty="0">
              <a:latin typeface="Times New Roman" panose="02020603050405020304" pitchFamily="18" charset="0"/>
              <a:cs typeface="Times New Roman" panose="02020603050405020304" pitchFamily="18" charset="0"/>
            </a:endParaRP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18</a:t>
            </a:fld>
            <a:endParaRPr lang="es-MX" sz="1200" dirty="0">
              <a:latin typeface="Times New Roman" panose="02020603050405020304" pitchFamily="18" charset="0"/>
              <a:cs typeface="Times New Roman" panose="02020603050405020304" pitchFamily="18" charset="0"/>
            </a:endParaRPr>
          </a:p>
        </p:txBody>
      </p:sp>
      <p:sp>
        <p:nvSpPr>
          <p:cNvPr id="35" name="Rectángulo redondeado 34"/>
          <p:cNvSpPr/>
          <p:nvPr/>
        </p:nvSpPr>
        <p:spPr>
          <a:xfrm>
            <a:off x="428626" y="1226274"/>
            <a:ext cx="2336310" cy="1750206"/>
          </a:xfrm>
          <a:prstGeom prst="roundRect">
            <a:avLst>
              <a:gd name="adj" fmla="val 10000"/>
            </a:avLst>
          </a:prstGeom>
          <a:solidFill>
            <a:srgbClr val="7030A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alpha val="90000"/>
              <a:hueOff val="0"/>
              <a:satOff val="0"/>
              <a:lumOff val="0"/>
              <a:alphaOff val="0"/>
            </a:schemeClr>
          </a:fillRef>
          <a:effectRef idx="1">
            <a:schemeClr val="accent3">
              <a:alpha val="90000"/>
              <a:hueOff val="0"/>
              <a:satOff val="0"/>
              <a:lumOff val="0"/>
              <a:alphaOff val="0"/>
            </a:schemeClr>
          </a:effectRef>
          <a:fontRef idx="minor">
            <a:schemeClr val="dk1"/>
          </a:fontRef>
        </p:style>
        <p:txBody>
          <a:bodyPr>
            <a:noAutofit/>
          </a:bodyPr>
          <a:lstStyle/>
          <a:p>
            <a:pPr lvl="0" algn="just"/>
            <a:r>
              <a:rPr lang="es-ES" sz="1400" dirty="0">
                <a:solidFill>
                  <a:schemeClr val="bg1"/>
                </a:solidFill>
                <a:latin typeface="HelveticaNeueLT Std Lt" panose="020B0403020202020204"/>
              </a:rPr>
              <a:t>Las Unidades administrativas deben proporcionar al Enlace del Sistema de Control Interno Institucional la información, </a:t>
            </a:r>
            <a:r>
              <a:rPr lang="es-ES" sz="1400" b="1" u="sng" dirty="0">
                <a:solidFill>
                  <a:schemeClr val="bg1"/>
                </a:solidFill>
                <a:latin typeface="HelveticaNeueLT Std Lt" panose="020B0403020202020204"/>
              </a:rPr>
              <a:t>dentro los primeros 10 días hábiles posteriores al cierre de cada trimestre</a:t>
            </a:r>
            <a:r>
              <a:rPr lang="es-ES" sz="1400" dirty="0">
                <a:solidFill>
                  <a:schemeClr val="bg1"/>
                </a:solidFill>
                <a:latin typeface="HelveticaNeueLT Std Lt" panose="020B0403020202020204"/>
              </a:rPr>
              <a:t>.</a:t>
            </a:r>
          </a:p>
          <a:p>
            <a:endParaRPr lang="es-MX" sz="1400" dirty="0"/>
          </a:p>
        </p:txBody>
      </p:sp>
      <p:sp>
        <p:nvSpPr>
          <p:cNvPr id="31" name="Rectángulo redondeado 30"/>
          <p:cNvSpPr/>
          <p:nvPr/>
        </p:nvSpPr>
        <p:spPr>
          <a:xfrm>
            <a:off x="3522947" y="2938381"/>
            <a:ext cx="2336310" cy="1750206"/>
          </a:xfrm>
          <a:prstGeom prst="roundRect">
            <a:avLst>
              <a:gd name="adj" fmla="val 10000"/>
            </a:avLst>
          </a:prstGeom>
          <a:solidFill>
            <a:srgbClr val="00B05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alpha val="90000"/>
              <a:hueOff val="0"/>
              <a:satOff val="0"/>
              <a:lumOff val="0"/>
              <a:alphaOff val="-20000"/>
            </a:schemeClr>
          </a:fillRef>
          <a:effectRef idx="1">
            <a:schemeClr val="accent3">
              <a:alpha val="90000"/>
              <a:hueOff val="0"/>
              <a:satOff val="0"/>
              <a:lumOff val="0"/>
              <a:alphaOff val="-20000"/>
            </a:schemeClr>
          </a:effectRef>
          <a:fontRef idx="minor">
            <a:schemeClr val="dk1"/>
          </a:fontRef>
        </p:style>
        <p:txBody>
          <a:bodyPr>
            <a:normAutofit fontScale="92500" lnSpcReduction="20000"/>
          </a:bodyPr>
          <a:lstStyle/>
          <a:p>
            <a:pPr lvl="0" algn="just"/>
            <a:r>
              <a:rPr lang="es-ES" sz="1600" dirty="0">
                <a:solidFill>
                  <a:schemeClr val="bg1"/>
                </a:solidFill>
                <a:latin typeface="HelveticaNeueLT Std Lt" panose="020B0403020202020204" pitchFamily="34" charset="0"/>
              </a:rPr>
              <a:t>El coordinador de Control Interno, debe presentar al Titular del Órgano Interno de Control, </a:t>
            </a:r>
            <a:r>
              <a:rPr lang="es-ES" sz="1600" b="1" u="sng" dirty="0">
                <a:solidFill>
                  <a:schemeClr val="bg1"/>
                </a:solidFill>
                <a:latin typeface="HelveticaNeueLT Std Lt" panose="020B0403020202020204" pitchFamily="34" charset="0"/>
              </a:rPr>
              <a:t>dentro de  15 días hábiles posteriores al cierre de cada trimestre.</a:t>
            </a:r>
            <a:r>
              <a:rPr lang="es-ES" sz="1600" dirty="0">
                <a:solidFill>
                  <a:schemeClr val="bg1"/>
                </a:solidFill>
                <a:latin typeface="HelveticaNeueLT Std Lt" panose="020B0403020202020204" pitchFamily="34" charset="0"/>
              </a:rPr>
              <a:t>.</a:t>
            </a:r>
          </a:p>
          <a:p>
            <a:endParaRPr lang="es-MX" sz="1000" dirty="0"/>
          </a:p>
        </p:txBody>
      </p:sp>
      <p:sp>
        <p:nvSpPr>
          <p:cNvPr id="27" name="Rectángulo redondeado 26"/>
          <p:cNvSpPr/>
          <p:nvPr/>
        </p:nvSpPr>
        <p:spPr>
          <a:xfrm>
            <a:off x="6719639" y="4409985"/>
            <a:ext cx="2336310" cy="1750206"/>
          </a:xfrm>
          <a:prstGeom prst="roundRect">
            <a:avLst>
              <a:gd name="adj" fmla="val 10000"/>
            </a:avLst>
          </a:pr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alpha val="90000"/>
              <a:hueOff val="0"/>
              <a:satOff val="0"/>
              <a:lumOff val="0"/>
              <a:alphaOff val="-40000"/>
            </a:schemeClr>
          </a:fillRef>
          <a:effectRef idx="1">
            <a:schemeClr val="accent3">
              <a:alpha val="90000"/>
              <a:hueOff val="0"/>
              <a:satOff val="0"/>
              <a:lumOff val="0"/>
              <a:alphaOff val="-40000"/>
            </a:schemeClr>
          </a:effectRef>
          <a:fontRef idx="minor">
            <a:schemeClr val="dk1"/>
          </a:fontRef>
        </p:style>
        <p:txBody>
          <a:bodyPr>
            <a:normAutofit fontScale="92500" lnSpcReduction="20000"/>
          </a:bodyPr>
          <a:lstStyle/>
          <a:p>
            <a:pPr lvl="0" algn="just"/>
            <a:r>
              <a:rPr lang="es-ES" sz="1600" dirty="0">
                <a:solidFill>
                  <a:schemeClr val="bg1"/>
                </a:solidFill>
                <a:latin typeface="HelveticaNeueLT Std Lt" panose="020B0403020202020204" pitchFamily="34" charset="0"/>
              </a:rPr>
              <a:t>El Coordinador de Control Interno debe presentar al COCODI, a través del Sistema Informático, </a:t>
            </a:r>
            <a:r>
              <a:rPr lang="es-ES" sz="1600" b="1" u="sng" dirty="0">
                <a:solidFill>
                  <a:schemeClr val="bg1"/>
                </a:solidFill>
                <a:latin typeface="HelveticaNeueLT Std Lt" panose="020B0403020202020204" pitchFamily="34" charset="0"/>
              </a:rPr>
              <a:t>en la Sesión Ordinaria posterior al cierre del trimestre. </a:t>
            </a:r>
          </a:p>
          <a:p>
            <a:endParaRPr lang="es-MX" sz="1600" dirty="0"/>
          </a:p>
        </p:txBody>
      </p:sp>
      <p:sp>
        <p:nvSpPr>
          <p:cNvPr id="2" name="Flecha curvada hacia abajo 1"/>
          <p:cNvSpPr/>
          <p:nvPr/>
        </p:nvSpPr>
        <p:spPr>
          <a:xfrm rot="1809780">
            <a:off x="6008492" y="3458802"/>
            <a:ext cx="1422295" cy="673936"/>
          </a:xfrm>
          <a:prstGeom prst="curved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1" name="Flecha curvada hacia abajo 20"/>
          <p:cNvSpPr/>
          <p:nvPr/>
        </p:nvSpPr>
        <p:spPr>
          <a:xfrm rot="1809780">
            <a:off x="2861208" y="1952747"/>
            <a:ext cx="1422295" cy="673936"/>
          </a:xfrm>
          <a:prstGeom prst="curved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405715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19</a:t>
            </a:fld>
            <a:endParaRPr lang="es-MX" sz="1200" dirty="0">
              <a:latin typeface="Times New Roman" panose="02020603050405020304" pitchFamily="18" charset="0"/>
              <a:cs typeface="Times New Roman" panose="02020603050405020304" pitchFamily="18" charset="0"/>
            </a:endParaRP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19</a:t>
            </a:fld>
            <a:endParaRPr lang="es-MX" sz="1200" dirty="0">
              <a:latin typeface="Times New Roman" panose="02020603050405020304" pitchFamily="18" charset="0"/>
              <a:cs typeface="Times New Roman" panose="02020603050405020304" pitchFamily="18" charset="0"/>
            </a:endParaRPr>
          </a:p>
        </p:txBody>
      </p:sp>
      <p:sp>
        <p:nvSpPr>
          <p:cNvPr id="17" name="Rectángulo 16"/>
          <p:cNvSpPr/>
          <p:nvPr/>
        </p:nvSpPr>
        <p:spPr>
          <a:xfrm>
            <a:off x="338742" y="1549057"/>
            <a:ext cx="8404896" cy="2308324"/>
          </a:xfrm>
          <a:prstGeom prst="rect">
            <a:avLst/>
          </a:prstGeom>
        </p:spPr>
        <p:txBody>
          <a:bodyPr wrap="square">
            <a:spAutoFit/>
          </a:bodyPr>
          <a:lstStyle/>
          <a:p>
            <a:r>
              <a:rPr lang="es-MX" sz="1600" dirty="0"/>
              <a:t>El Informe Anual no deberá exceder de </a:t>
            </a:r>
            <a:r>
              <a:rPr lang="es-MX" sz="1600" b="1" dirty="0"/>
              <a:t>tres cuartillas.  </a:t>
            </a:r>
            <a:r>
              <a:rPr lang="es-MX" sz="1600" dirty="0"/>
              <a:t>A más tardar el </a:t>
            </a:r>
            <a:r>
              <a:rPr lang="es-MX" sz="1600" b="1" dirty="0"/>
              <a:t>31 de enero </a:t>
            </a:r>
            <a:r>
              <a:rPr lang="es-MX" sz="1600" dirty="0"/>
              <a:t>de cada año, debe integrar:</a:t>
            </a:r>
          </a:p>
          <a:p>
            <a:endParaRPr lang="es-MX" sz="1600" dirty="0"/>
          </a:p>
          <a:p>
            <a:pPr marL="400050" indent="-400050" algn="just">
              <a:buFont typeface="+mj-lt"/>
              <a:buAutoNum type="romanUcPeriod"/>
            </a:pPr>
            <a:r>
              <a:rPr lang="es-MX" sz="1600" dirty="0"/>
              <a:t>Aspectos relevantes de la evaluación del SCII</a:t>
            </a:r>
          </a:p>
          <a:p>
            <a:pPr marL="400050" indent="-400050" algn="just">
              <a:buFont typeface="+mj-lt"/>
              <a:buAutoNum type="romanUcPeriod" startAt="2"/>
            </a:pPr>
            <a:r>
              <a:rPr lang="es-MX" sz="1600" dirty="0"/>
              <a:t>Resultados relevantes alcanzados con la implementación de las Acciones de Mejora comprometidas en el año inmediato anterior en relación con lo esperado.</a:t>
            </a:r>
          </a:p>
          <a:p>
            <a:pPr marL="400050" indent="-400050" algn="just">
              <a:buFont typeface="+mj-lt"/>
              <a:buAutoNum type="romanUcPeriod" startAt="2"/>
            </a:pPr>
            <a:r>
              <a:rPr lang="es-MX" sz="1600" dirty="0"/>
              <a:t>Compromiso de cumplir en tiempo y forma de las Acciones de Mejora que conforma el Programa de Trabajo de Control Interno (PTCI).</a:t>
            </a:r>
          </a:p>
          <a:p>
            <a:endParaRPr lang="es-ES_tradnl" altLang="es-MX" sz="1600" dirty="0">
              <a:latin typeface="Times New Roman" pitchFamily="18" charset="0"/>
              <a:cs typeface="Times New Roman" pitchFamily="18" charset="0"/>
            </a:endParaRPr>
          </a:p>
        </p:txBody>
      </p:sp>
      <p:sp>
        <p:nvSpPr>
          <p:cNvPr id="21" name="7 CuadroTexto"/>
          <p:cNvSpPr txBox="1"/>
          <p:nvPr/>
        </p:nvSpPr>
        <p:spPr>
          <a:xfrm>
            <a:off x="338742" y="1091722"/>
            <a:ext cx="6912768" cy="400110"/>
          </a:xfrm>
          <a:prstGeom prst="rect">
            <a:avLst/>
          </a:prstGeom>
          <a:noFill/>
          <a:ln>
            <a:noFill/>
          </a:ln>
        </p:spPr>
        <p:txBody>
          <a:bodyPr wrap="square" rtlCol="0">
            <a:spAutoFit/>
          </a:bodyPr>
          <a:lstStyle/>
          <a:p>
            <a:r>
              <a:rPr lang="es-MX" sz="2000" dirty="0">
                <a:solidFill>
                  <a:srgbClr val="BC0000"/>
                </a:solidFill>
                <a:cs typeface="Times New Roman" pitchFamily="18" charset="0"/>
              </a:rPr>
              <a:t>Informe Anual del PTCI:</a:t>
            </a:r>
          </a:p>
        </p:txBody>
      </p:sp>
      <p:sp>
        <p:nvSpPr>
          <p:cNvPr id="3" name="Forma libre 2"/>
          <p:cNvSpPr/>
          <p:nvPr/>
        </p:nvSpPr>
        <p:spPr>
          <a:xfrm>
            <a:off x="633743" y="4798338"/>
            <a:ext cx="3268675" cy="1435752"/>
          </a:xfrm>
          <a:custGeom>
            <a:avLst/>
            <a:gdLst>
              <a:gd name="connsiteX0" fmla="*/ 0 w 2738933"/>
              <a:gd name="connsiteY0" fmla="*/ 98540 h 985399"/>
              <a:gd name="connsiteX1" fmla="*/ 98540 w 2738933"/>
              <a:gd name="connsiteY1" fmla="*/ 0 h 985399"/>
              <a:gd name="connsiteX2" fmla="*/ 2640393 w 2738933"/>
              <a:gd name="connsiteY2" fmla="*/ 0 h 985399"/>
              <a:gd name="connsiteX3" fmla="*/ 2738933 w 2738933"/>
              <a:gd name="connsiteY3" fmla="*/ 98540 h 985399"/>
              <a:gd name="connsiteX4" fmla="*/ 2738933 w 2738933"/>
              <a:gd name="connsiteY4" fmla="*/ 886859 h 985399"/>
              <a:gd name="connsiteX5" fmla="*/ 2640393 w 2738933"/>
              <a:gd name="connsiteY5" fmla="*/ 985399 h 985399"/>
              <a:gd name="connsiteX6" fmla="*/ 98540 w 2738933"/>
              <a:gd name="connsiteY6" fmla="*/ 985399 h 985399"/>
              <a:gd name="connsiteX7" fmla="*/ 0 w 2738933"/>
              <a:gd name="connsiteY7" fmla="*/ 886859 h 985399"/>
              <a:gd name="connsiteX8" fmla="*/ 0 w 2738933"/>
              <a:gd name="connsiteY8" fmla="*/ 98540 h 98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933" h="985399">
                <a:moveTo>
                  <a:pt x="0" y="98540"/>
                </a:moveTo>
                <a:cubicBezTo>
                  <a:pt x="0" y="44118"/>
                  <a:pt x="44118" y="0"/>
                  <a:pt x="98540" y="0"/>
                </a:cubicBezTo>
                <a:lnTo>
                  <a:pt x="2640393" y="0"/>
                </a:lnTo>
                <a:cubicBezTo>
                  <a:pt x="2694815" y="0"/>
                  <a:pt x="2738933" y="44118"/>
                  <a:pt x="2738933" y="98540"/>
                </a:cubicBezTo>
                <a:lnTo>
                  <a:pt x="2738933" y="886859"/>
                </a:lnTo>
                <a:cubicBezTo>
                  <a:pt x="2738933" y="941281"/>
                  <a:pt x="2694815" y="985399"/>
                  <a:pt x="2640393" y="985399"/>
                </a:cubicBezTo>
                <a:lnTo>
                  <a:pt x="98540" y="985399"/>
                </a:lnTo>
                <a:cubicBezTo>
                  <a:pt x="44118" y="985399"/>
                  <a:pt x="0" y="941281"/>
                  <a:pt x="0" y="886859"/>
                </a:cubicBezTo>
                <a:lnTo>
                  <a:pt x="0" y="98540"/>
                </a:lnTo>
                <a:close/>
              </a:path>
            </a:pathLst>
          </a:custGeom>
          <a:solidFill>
            <a:schemeClr val="accent2"/>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alpha val="90000"/>
              <a:hueOff val="0"/>
              <a:satOff val="0"/>
              <a:lumOff val="0"/>
              <a:alphaOff val="0"/>
            </a:schemeClr>
          </a:effectRef>
          <a:fontRef idx="minor">
            <a:schemeClr val="dk1"/>
          </a:fontRef>
        </p:style>
        <p:txBody>
          <a:bodyPr spcFirstLastPara="0" vert="horz" wrap="square" lIns="82201" tIns="82201" rIns="82201" bIns="82201" numCol="1" spcCol="1270" anchor="ctr" anchorCtr="0">
            <a:noAutofit/>
          </a:bodyPr>
          <a:lstStyle/>
          <a:p>
            <a:pPr algn="just" defTabSz="622300">
              <a:lnSpc>
                <a:spcPct val="90000"/>
              </a:lnSpc>
              <a:spcBef>
                <a:spcPct val="0"/>
              </a:spcBef>
              <a:spcAft>
                <a:spcPct val="35000"/>
              </a:spcAft>
            </a:pPr>
            <a:endParaRPr lang="es-ES" sz="1600" dirty="0">
              <a:solidFill>
                <a:schemeClr val="bg1"/>
              </a:solidFill>
              <a:latin typeface="HelveticaNeueLT Std Lt" panose="020B0403020202020204" pitchFamily="34" charset="0"/>
            </a:endParaRPr>
          </a:p>
          <a:p>
            <a:pPr algn="just" defTabSz="622300">
              <a:lnSpc>
                <a:spcPct val="90000"/>
              </a:lnSpc>
              <a:spcBef>
                <a:spcPct val="0"/>
              </a:spcBef>
              <a:spcAft>
                <a:spcPct val="35000"/>
              </a:spcAft>
            </a:pPr>
            <a:r>
              <a:rPr lang="es-ES" sz="1600" dirty="0">
                <a:solidFill>
                  <a:schemeClr val="bg1"/>
                </a:solidFill>
                <a:latin typeface="HelveticaNeueLT Std Lt" panose="020B0403020202020204" pitchFamily="34" charset="0"/>
              </a:rPr>
              <a:t>El Titular de la Institución presentará al Titular de la </a:t>
            </a:r>
            <a:r>
              <a:rPr lang="es-ES" sz="1600" dirty="0" err="1">
                <a:solidFill>
                  <a:schemeClr val="bg1"/>
                </a:solidFill>
                <a:latin typeface="HelveticaNeueLT Std Lt" panose="020B0403020202020204" pitchFamily="34" charset="0"/>
              </a:rPr>
              <a:t>SHy</a:t>
            </a:r>
            <a:r>
              <a:rPr lang="es-ES" sz="1600" dirty="0">
                <a:solidFill>
                  <a:schemeClr val="bg1"/>
                </a:solidFill>
                <a:latin typeface="HelveticaNeueLT Std Lt" panose="020B0403020202020204" pitchFamily="34" charset="0"/>
              </a:rPr>
              <a:t> FP, con copia al Titular del  </a:t>
            </a:r>
            <a:r>
              <a:rPr lang="es-MX" sz="1600" dirty="0">
                <a:solidFill>
                  <a:schemeClr val="bg1"/>
                </a:solidFill>
                <a:latin typeface="HelveticaNeueLT Std Lt" panose="020B0403020202020204"/>
              </a:rPr>
              <a:t>Órgano Interno de Control </a:t>
            </a:r>
            <a:r>
              <a:rPr lang="es-ES" sz="1600" dirty="0">
                <a:solidFill>
                  <a:schemeClr val="bg1"/>
                </a:solidFill>
                <a:latin typeface="HelveticaNeueLT Std Lt" panose="020B0403020202020204" pitchFamily="34" charset="0"/>
              </a:rPr>
              <a:t>, </a:t>
            </a:r>
            <a:r>
              <a:rPr lang="es-ES" sz="1600" b="1" u="sng" dirty="0">
                <a:solidFill>
                  <a:schemeClr val="bg1"/>
                </a:solidFill>
                <a:latin typeface="HelveticaNeueLT Std Lt" panose="020B0403020202020204" pitchFamily="34" charset="0"/>
              </a:rPr>
              <a:t>a más tardar el 31 de enero de cada año.</a:t>
            </a:r>
          </a:p>
          <a:p>
            <a:pPr lvl="0" algn="ctr" defTabSz="622300">
              <a:lnSpc>
                <a:spcPct val="90000"/>
              </a:lnSpc>
              <a:spcBef>
                <a:spcPct val="0"/>
              </a:spcBef>
              <a:spcAft>
                <a:spcPct val="35000"/>
              </a:spcAft>
            </a:pPr>
            <a:endParaRPr lang="es-ES" sz="1600" b="1" u="sng" kern="1200" dirty="0">
              <a:solidFill>
                <a:schemeClr val="bg1"/>
              </a:solidFill>
              <a:latin typeface="HelveticaNeueLT Std Lt" panose="020B0403020202020204" pitchFamily="34" charset="0"/>
            </a:endParaRPr>
          </a:p>
        </p:txBody>
      </p:sp>
      <p:sp>
        <p:nvSpPr>
          <p:cNvPr id="4" name="Forma libre 3"/>
          <p:cNvSpPr/>
          <p:nvPr/>
        </p:nvSpPr>
        <p:spPr>
          <a:xfrm rot="21562501">
            <a:off x="4134125" y="5012099"/>
            <a:ext cx="814129" cy="1185077"/>
          </a:xfrm>
          <a:custGeom>
            <a:avLst/>
            <a:gdLst>
              <a:gd name="connsiteX0" fmla="*/ 0 w 647818"/>
              <a:gd name="connsiteY0" fmla="*/ 238026 h 1190131"/>
              <a:gd name="connsiteX1" fmla="*/ 323909 w 647818"/>
              <a:gd name="connsiteY1" fmla="*/ 238026 h 1190131"/>
              <a:gd name="connsiteX2" fmla="*/ 323909 w 647818"/>
              <a:gd name="connsiteY2" fmla="*/ 0 h 1190131"/>
              <a:gd name="connsiteX3" fmla="*/ 647818 w 647818"/>
              <a:gd name="connsiteY3" fmla="*/ 595066 h 1190131"/>
              <a:gd name="connsiteX4" fmla="*/ 323909 w 647818"/>
              <a:gd name="connsiteY4" fmla="*/ 1190131 h 1190131"/>
              <a:gd name="connsiteX5" fmla="*/ 323909 w 647818"/>
              <a:gd name="connsiteY5" fmla="*/ 952105 h 1190131"/>
              <a:gd name="connsiteX6" fmla="*/ 0 w 647818"/>
              <a:gd name="connsiteY6" fmla="*/ 952105 h 1190131"/>
              <a:gd name="connsiteX7" fmla="*/ 0 w 647818"/>
              <a:gd name="connsiteY7" fmla="*/ 238026 h 11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818" h="1190131">
                <a:moveTo>
                  <a:pt x="0" y="238026"/>
                </a:moveTo>
                <a:lnTo>
                  <a:pt x="323909" y="238026"/>
                </a:lnTo>
                <a:lnTo>
                  <a:pt x="323909" y="0"/>
                </a:lnTo>
                <a:lnTo>
                  <a:pt x="647818" y="595066"/>
                </a:lnTo>
                <a:lnTo>
                  <a:pt x="323909" y="1190131"/>
                </a:lnTo>
                <a:lnTo>
                  <a:pt x="323909" y="952105"/>
                </a:lnTo>
                <a:lnTo>
                  <a:pt x="0" y="952105"/>
                </a:lnTo>
                <a:lnTo>
                  <a:pt x="0" y="238026"/>
                </a:lnTo>
                <a:close/>
              </a:path>
            </a:pathLst>
          </a:custGeom>
          <a:solidFill>
            <a:schemeClr val="accent6"/>
          </a:solidFill>
        </p:spPr>
        <p:style>
          <a:lnRef idx="0">
            <a:schemeClr val="accent3">
              <a:shade val="90000"/>
              <a:hueOff val="0"/>
              <a:satOff val="0"/>
              <a:lumOff val="0"/>
              <a:alphaOff val="0"/>
            </a:schemeClr>
          </a:lnRef>
          <a:fillRef idx="2">
            <a:scrgbClr r="0" g="0" b="0"/>
          </a:fillRef>
          <a:effectRef idx="1">
            <a:schemeClr val="accent3">
              <a:shade val="90000"/>
              <a:hueOff val="0"/>
              <a:satOff val="0"/>
              <a:lumOff val="0"/>
              <a:alphaOff val="0"/>
            </a:schemeClr>
          </a:effectRef>
          <a:fontRef idx="minor">
            <a:schemeClr val="dk1"/>
          </a:fontRef>
        </p:style>
        <p:txBody>
          <a:bodyPr spcFirstLastPara="0" vert="horz" wrap="square" lIns="0" tIns="238026" rIns="194344" bIns="238025" numCol="1" spcCol="1270" anchor="ctr" anchorCtr="0">
            <a:noAutofit/>
          </a:bodyPr>
          <a:lstStyle/>
          <a:p>
            <a:pPr lvl="0" algn="ctr" defTabSz="577850">
              <a:lnSpc>
                <a:spcPct val="90000"/>
              </a:lnSpc>
              <a:spcBef>
                <a:spcPct val="0"/>
              </a:spcBef>
              <a:spcAft>
                <a:spcPct val="35000"/>
              </a:spcAft>
            </a:pPr>
            <a:endParaRPr lang="es-ES" sz="1300" kern="1200">
              <a:latin typeface="HelveticaNeueLT Std Lt" panose="020B0403020202020204" pitchFamily="34" charset="0"/>
            </a:endParaRPr>
          </a:p>
        </p:txBody>
      </p:sp>
      <p:sp>
        <p:nvSpPr>
          <p:cNvPr id="5" name="Forma libre 4"/>
          <p:cNvSpPr/>
          <p:nvPr/>
        </p:nvSpPr>
        <p:spPr>
          <a:xfrm>
            <a:off x="5124644" y="4734963"/>
            <a:ext cx="3068741" cy="1502482"/>
          </a:xfrm>
          <a:custGeom>
            <a:avLst/>
            <a:gdLst>
              <a:gd name="connsiteX0" fmla="*/ 0 w 2708844"/>
              <a:gd name="connsiteY0" fmla="*/ 107820 h 1078201"/>
              <a:gd name="connsiteX1" fmla="*/ 107820 w 2708844"/>
              <a:gd name="connsiteY1" fmla="*/ 0 h 1078201"/>
              <a:gd name="connsiteX2" fmla="*/ 2601024 w 2708844"/>
              <a:gd name="connsiteY2" fmla="*/ 0 h 1078201"/>
              <a:gd name="connsiteX3" fmla="*/ 2708844 w 2708844"/>
              <a:gd name="connsiteY3" fmla="*/ 107820 h 1078201"/>
              <a:gd name="connsiteX4" fmla="*/ 2708844 w 2708844"/>
              <a:gd name="connsiteY4" fmla="*/ 970381 h 1078201"/>
              <a:gd name="connsiteX5" fmla="*/ 2601024 w 2708844"/>
              <a:gd name="connsiteY5" fmla="*/ 1078201 h 1078201"/>
              <a:gd name="connsiteX6" fmla="*/ 107820 w 2708844"/>
              <a:gd name="connsiteY6" fmla="*/ 1078201 h 1078201"/>
              <a:gd name="connsiteX7" fmla="*/ 0 w 2708844"/>
              <a:gd name="connsiteY7" fmla="*/ 970381 h 1078201"/>
              <a:gd name="connsiteX8" fmla="*/ 0 w 2708844"/>
              <a:gd name="connsiteY8" fmla="*/ 107820 h 107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844" h="1078201">
                <a:moveTo>
                  <a:pt x="0" y="107820"/>
                </a:moveTo>
                <a:cubicBezTo>
                  <a:pt x="0" y="48273"/>
                  <a:pt x="48273" y="0"/>
                  <a:pt x="107820" y="0"/>
                </a:cubicBezTo>
                <a:lnTo>
                  <a:pt x="2601024" y="0"/>
                </a:lnTo>
                <a:cubicBezTo>
                  <a:pt x="2660571" y="0"/>
                  <a:pt x="2708844" y="48273"/>
                  <a:pt x="2708844" y="107820"/>
                </a:cubicBezTo>
                <a:lnTo>
                  <a:pt x="2708844" y="970381"/>
                </a:lnTo>
                <a:cubicBezTo>
                  <a:pt x="2708844" y="1029928"/>
                  <a:pt x="2660571" y="1078201"/>
                  <a:pt x="2601024" y="1078201"/>
                </a:cubicBezTo>
                <a:lnTo>
                  <a:pt x="107820" y="1078201"/>
                </a:lnTo>
                <a:cubicBezTo>
                  <a:pt x="48273" y="1078201"/>
                  <a:pt x="0" y="1029928"/>
                  <a:pt x="0" y="970381"/>
                </a:cubicBezTo>
                <a:lnTo>
                  <a:pt x="0" y="107820"/>
                </a:lnTo>
                <a:close/>
              </a:path>
            </a:pathLst>
          </a:custGeom>
          <a:solidFill>
            <a:srgbClr val="7030A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3">
              <a:alpha val="90000"/>
              <a:hueOff val="0"/>
              <a:satOff val="0"/>
              <a:lumOff val="0"/>
              <a:alphaOff val="-40000"/>
            </a:schemeClr>
          </a:effectRef>
          <a:fontRef idx="minor">
            <a:schemeClr val="dk1"/>
          </a:fontRef>
        </p:style>
        <p:txBody>
          <a:bodyPr spcFirstLastPara="0" vert="horz" wrap="square" lIns="84919" tIns="84919" rIns="84919" bIns="84919" numCol="1" spcCol="1270" anchor="ctr" anchorCtr="0">
            <a:normAutofit/>
          </a:bodyPr>
          <a:lstStyle/>
          <a:p>
            <a:pPr lvl="0" algn="ctr" defTabSz="622300">
              <a:lnSpc>
                <a:spcPct val="90000"/>
              </a:lnSpc>
              <a:spcBef>
                <a:spcPct val="0"/>
              </a:spcBef>
              <a:spcAft>
                <a:spcPct val="35000"/>
              </a:spcAft>
            </a:pPr>
            <a:r>
              <a:rPr lang="es-ES" sz="1600" kern="1200" dirty="0">
                <a:solidFill>
                  <a:schemeClr val="bg1"/>
                </a:solidFill>
                <a:latin typeface="HelveticaNeueLT Std Lt" panose="020B0403020202020204" pitchFamily="34" charset="0"/>
              </a:rPr>
              <a:t>El Titular de la Institución presentará al COCODI </a:t>
            </a:r>
            <a:r>
              <a:rPr lang="es-ES" sz="1600" b="1" u="sng" kern="1200" dirty="0">
                <a:solidFill>
                  <a:schemeClr val="bg1"/>
                </a:solidFill>
                <a:latin typeface="HelveticaNeueLT Std Lt" panose="020B0403020202020204" pitchFamily="34" charset="0"/>
              </a:rPr>
              <a:t>en la primera Sesión Ordinaria</a:t>
            </a:r>
            <a:r>
              <a:rPr lang="es-ES" sz="1600" b="1" u="sng" kern="1200" dirty="0">
                <a:latin typeface="HelveticaNeueLT Std Lt" panose="020B0403020202020204" pitchFamily="34" charset="0"/>
              </a:rPr>
              <a:t>.</a:t>
            </a:r>
            <a:endParaRPr lang="es-ES" sz="1600" b="1" u="sng" kern="1200" dirty="0"/>
          </a:p>
        </p:txBody>
      </p:sp>
    </p:spTree>
    <p:extLst>
      <p:ext uri="{BB962C8B-B14F-4D97-AF65-F5344CB8AC3E}">
        <p14:creationId xmlns:p14="http://schemas.microsoft.com/office/powerpoint/2010/main" val="48988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8" name="7 CuadroTexto"/>
          <p:cNvSpPr txBox="1"/>
          <p:nvPr/>
        </p:nvSpPr>
        <p:spPr>
          <a:xfrm>
            <a:off x="296129" y="1381485"/>
            <a:ext cx="6912768" cy="430887"/>
          </a:xfrm>
          <a:prstGeom prst="rect">
            <a:avLst/>
          </a:prstGeom>
          <a:noFill/>
          <a:ln>
            <a:noFill/>
          </a:ln>
        </p:spPr>
        <p:txBody>
          <a:bodyPr wrap="square" rtlCol="0">
            <a:spAutoFit/>
          </a:bodyPr>
          <a:lstStyle/>
          <a:p>
            <a:r>
              <a:rPr lang="es-MX" sz="2200" dirty="0">
                <a:solidFill>
                  <a:srgbClr val="BC0000"/>
                </a:solidFill>
                <a:cs typeface="Times New Roman" pitchFamily="18" charset="0"/>
              </a:rPr>
              <a:t>Control Interno:</a:t>
            </a:r>
          </a:p>
        </p:txBody>
      </p:sp>
      <p:sp>
        <p:nvSpPr>
          <p:cNvPr id="2" name="Rectángulo 1"/>
          <p:cNvSpPr/>
          <p:nvPr/>
        </p:nvSpPr>
        <p:spPr>
          <a:xfrm>
            <a:off x="296129" y="2019199"/>
            <a:ext cx="8388350" cy="1631216"/>
          </a:xfrm>
          <a:prstGeom prst="rect">
            <a:avLst/>
          </a:prstGeom>
        </p:spPr>
        <p:txBody>
          <a:bodyPr wrap="square">
            <a:spAutoFit/>
          </a:bodyPr>
          <a:lstStyle/>
          <a:p>
            <a:pPr algn="just"/>
            <a:r>
              <a:rPr lang="es-MX" sz="2000" dirty="0"/>
              <a:t>Es un proceso efectuado por el titular de la Dependencia o Entidad, la Administración y los demás servidores públicos, con el objeto de proporcionar una seguridad razonable sobre la consecución de las metas y objetivos institucionales y la salvaguarda de los recursos públicos, así como para prevenir la corrupción.</a:t>
            </a:r>
          </a:p>
        </p:txBody>
      </p:sp>
      <p:sp>
        <p:nvSpPr>
          <p:cNvPr id="9" name="7 CuadroTexto"/>
          <p:cNvSpPr txBox="1"/>
          <p:nvPr/>
        </p:nvSpPr>
        <p:spPr>
          <a:xfrm>
            <a:off x="286315" y="3802765"/>
            <a:ext cx="6912768" cy="430887"/>
          </a:xfrm>
          <a:prstGeom prst="rect">
            <a:avLst/>
          </a:prstGeom>
          <a:noFill/>
          <a:ln>
            <a:noFill/>
          </a:ln>
        </p:spPr>
        <p:txBody>
          <a:bodyPr wrap="square" rtlCol="0">
            <a:spAutoFit/>
          </a:bodyPr>
          <a:lstStyle/>
          <a:p>
            <a:r>
              <a:rPr lang="es-MX" sz="2200" dirty="0">
                <a:solidFill>
                  <a:srgbClr val="BC0000"/>
                </a:solidFill>
                <a:cs typeface="Times New Roman" pitchFamily="18" charset="0"/>
              </a:rPr>
              <a:t>¿Qué es el </a:t>
            </a:r>
            <a:r>
              <a:rPr lang="es-MX" sz="2200" b="1" dirty="0">
                <a:solidFill>
                  <a:srgbClr val="BC0000"/>
                </a:solidFill>
                <a:cs typeface="Times New Roman" pitchFamily="18" charset="0"/>
              </a:rPr>
              <a:t>Sistema de Control Interno</a:t>
            </a:r>
            <a:r>
              <a:rPr lang="es-MX" sz="2200" dirty="0">
                <a:solidFill>
                  <a:srgbClr val="BC0000"/>
                </a:solidFill>
                <a:cs typeface="Times New Roman" pitchFamily="18" charset="0"/>
              </a:rPr>
              <a:t>?</a:t>
            </a:r>
          </a:p>
        </p:txBody>
      </p:sp>
      <p:sp>
        <p:nvSpPr>
          <p:cNvPr id="12" name="Rectángulo 11"/>
          <p:cNvSpPr/>
          <p:nvPr/>
        </p:nvSpPr>
        <p:spPr>
          <a:xfrm>
            <a:off x="333086" y="4386002"/>
            <a:ext cx="8388350" cy="1631216"/>
          </a:xfrm>
          <a:prstGeom prst="rect">
            <a:avLst/>
          </a:prstGeom>
        </p:spPr>
        <p:txBody>
          <a:bodyPr wrap="square">
            <a:spAutoFit/>
          </a:bodyPr>
          <a:lstStyle/>
          <a:p>
            <a:pPr algn="just"/>
            <a:r>
              <a:rPr lang="es-MX" sz="2000" dirty="0"/>
              <a:t>Es un conjunto de procesos, mecanismos, recursos y elementos organizados y articulados, cuya aplicación específica está a cargo del </a:t>
            </a:r>
            <a:r>
              <a:rPr lang="es-MX" sz="2000" b="1" dirty="0"/>
              <a:t>Órgano Público</a:t>
            </a:r>
            <a:r>
              <a:rPr lang="es-MX" sz="2000" dirty="0"/>
              <a:t>, a nivel de planeación, organización, ejecución, dirección, información y seguimiento de sus procesos de gestión, para dar certidumbre a la toma de decisiones y conducirla con una seguridad razonable </a:t>
            </a:r>
            <a:r>
              <a:rPr lang="es-MX" sz="2000" b="1" dirty="0"/>
              <a:t>al logro de sus metas y objetivos</a:t>
            </a:r>
            <a:r>
              <a:rPr lang="es-MX" sz="2000" dirty="0"/>
              <a:t>.</a:t>
            </a:r>
          </a:p>
        </p:txBody>
      </p:sp>
    </p:spTree>
    <p:extLst>
      <p:ext uri="{BB962C8B-B14F-4D97-AF65-F5344CB8AC3E}">
        <p14:creationId xmlns:p14="http://schemas.microsoft.com/office/powerpoint/2010/main" val="60815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20</a:t>
            </a:fld>
            <a:endParaRPr lang="es-MX" sz="1200" dirty="0">
              <a:latin typeface="Times New Roman" panose="02020603050405020304" pitchFamily="18" charset="0"/>
              <a:cs typeface="Times New Roman" panose="02020603050405020304" pitchFamily="18" charset="0"/>
            </a:endParaRP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20</a:t>
            </a:fld>
            <a:endParaRPr lang="es-MX" sz="1200" dirty="0">
              <a:latin typeface="Times New Roman" panose="02020603050405020304" pitchFamily="18" charset="0"/>
              <a:cs typeface="Times New Roman" panose="02020603050405020304" pitchFamily="18" charset="0"/>
            </a:endParaRPr>
          </a:p>
        </p:txBody>
      </p:sp>
      <p:sp>
        <p:nvSpPr>
          <p:cNvPr id="12" name="7 CuadroTexto"/>
          <p:cNvSpPr txBox="1"/>
          <p:nvPr/>
        </p:nvSpPr>
        <p:spPr>
          <a:xfrm>
            <a:off x="360501" y="1186846"/>
            <a:ext cx="6912768" cy="430887"/>
          </a:xfrm>
          <a:prstGeom prst="rect">
            <a:avLst/>
          </a:prstGeom>
          <a:noFill/>
          <a:ln>
            <a:noFill/>
          </a:ln>
        </p:spPr>
        <p:txBody>
          <a:bodyPr wrap="square" rtlCol="0">
            <a:spAutoFit/>
          </a:bodyPr>
          <a:lstStyle/>
          <a:p>
            <a:r>
              <a:rPr lang="es-MX" sz="2200" dirty="0">
                <a:solidFill>
                  <a:srgbClr val="BC0000"/>
                </a:solidFill>
                <a:cs typeface="Times New Roman" pitchFamily="18" charset="0"/>
              </a:rPr>
              <a:t>Evaluación del Sistema de Control Interno:</a:t>
            </a:r>
          </a:p>
        </p:txBody>
      </p:sp>
      <p:sp>
        <p:nvSpPr>
          <p:cNvPr id="17" name="Rectángulo 16"/>
          <p:cNvSpPr/>
          <p:nvPr/>
        </p:nvSpPr>
        <p:spPr>
          <a:xfrm>
            <a:off x="360501" y="1778613"/>
            <a:ext cx="8323978" cy="3970318"/>
          </a:xfrm>
          <a:prstGeom prst="rect">
            <a:avLst/>
          </a:prstGeom>
        </p:spPr>
        <p:txBody>
          <a:bodyPr wrap="square">
            <a:spAutoFit/>
          </a:bodyPr>
          <a:lstStyle/>
          <a:p>
            <a:pPr algn="just"/>
            <a:r>
              <a:rPr lang="es-MX" dirty="0"/>
              <a:t>El Sistema de Control Interno Institucional deberá ser evaluado </a:t>
            </a:r>
            <a:r>
              <a:rPr lang="es-MX" b="1" dirty="0"/>
              <a:t>anualmente</a:t>
            </a:r>
            <a:r>
              <a:rPr lang="es-MX" dirty="0"/>
              <a:t>, en el mes de </a:t>
            </a:r>
            <a:r>
              <a:rPr lang="es-MX" b="1" dirty="0"/>
              <a:t>noviembre</a:t>
            </a:r>
            <a:r>
              <a:rPr lang="es-MX" dirty="0"/>
              <a:t> de cada ejercicio, por los servidores públicos responsables de los procesos prioritarios (sustantivos y administrativos) en el ámbito de su competencia, identificando y conservando la evidencia documental y/o electrónica que acredite la existencia y suficiencia de la implementación de las </a:t>
            </a:r>
            <a:r>
              <a:rPr lang="es-MX" b="1" dirty="0"/>
              <a:t>cinco Normas Generales de Control Interno, </a:t>
            </a:r>
            <a:r>
              <a:rPr lang="es-MX" dirty="0"/>
              <a:t>sus </a:t>
            </a:r>
            <a:r>
              <a:rPr lang="es-MX" b="1" dirty="0"/>
              <a:t>17 Principios </a:t>
            </a:r>
            <a:r>
              <a:rPr lang="es-MX" dirty="0"/>
              <a:t>y </a:t>
            </a:r>
            <a:r>
              <a:rPr lang="es-MX" b="1" dirty="0"/>
              <a:t>elementos de Control</a:t>
            </a:r>
            <a:r>
              <a:rPr lang="es-MX" dirty="0"/>
              <a:t>; así como, de tenerla a disposición de las Instancias Fiscalizadoras que la soliciten.</a:t>
            </a:r>
          </a:p>
          <a:p>
            <a:pPr algn="just"/>
            <a:endParaRPr lang="es-MX" dirty="0"/>
          </a:p>
          <a:p>
            <a:pPr algn="just"/>
            <a:r>
              <a:rPr lang="es-MX" dirty="0"/>
              <a:t>Para evaluar el Sistema de Control Interno Institucional, se deberá verificar la existencia y operación de los </a:t>
            </a:r>
            <a:r>
              <a:rPr lang="es-MX" b="1" dirty="0"/>
              <a:t>33 elementos de control</a:t>
            </a:r>
            <a:r>
              <a:rPr lang="es-MX" dirty="0"/>
              <a:t> de por lo menos </a:t>
            </a:r>
            <a:r>
              <a:rPr lang="es-MX" b="1" dirty="0"/>
              <a:t>cinco procesos prioritarios </a:t>
            </a:r>
            <a:r>
              <a:rPr lang="es-MX" dirty="0"/>
              <a:t>(sustantivos y administrativos) y como máximo los que determine la Institución conforme a su mandato y características, a fin de conocer el estado que guarda la implementación del sistema.</a:t>
            </a:r>
          </a:p>
          <a:p>
            <a:pPr algn="just"/>
            <a:endParaRPr lang="es-MX" dirty="0"/>
          </a:p>
        </p:txBody>
      </p:sp>
    </p:spTree>
    <p:extLst>
      <p:ext uri="{BB962C8B-B14F-4D97-AF65-F5344CB8AC3E}">
        <p14:creationId xmlns:p14="http://schemas.microsoft.com/office/powerpoint/2010/main" val="224417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21</a:t>
            </a:fld>
            <a:endParaRPr lang="es-MX" sz="1200" dirty="0">
              <a:latin typeface="Times New Roman" panose="02020603050405020304" pitchFamily="18" charset="0"/>
              <a:cs typeface="Times New Roman" panose="02020603050405020304" pitchFamily="18" charset="0"/>
            </a:endParaRP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21</a:t>
            </a:fld>
            <a:endParaRPr lang="es-MX" sz="12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175770" y="2302169"/>
            <a:ext cx="813739" cy="1754326"/>
          </a:xfrm>
          <a:prstGeom prst="rect">
            <a:avLst/>
          </a:prstGeom>
          <a:noFill/>
        </p:spPr>
        <p:txBody>
          <a:bodyPr wrap="square" rtlCol="0">
            <a:spAutoFit/>
          </a:bodyPr>
          <a:lstStyle/>
          <a:p>
            <a:pPr algn="just"/>
            <a:r>
              <a:rPr lang="es-MX" sz="900" dirty="0"/>
              <a:t>4to. Reporte de Avance </a:t>
            </a:r>
            <a:r>
              <a:rPr lang="es-MX" sz="900" b="1" dirty="0"/>
              <a:t>Trimestral </a:t>
            </a:r>
            <a:r>
              <a:rPr lang="es-MX" sz="900" dirty="0"/>
              <a:t>del PTCI – dentro de los 15 días hábiles.</a:t>
            </a:r>
          </a:p>
          <a:p>
            <a:pPr algn="just"/>
            <a:endParaRPr lang="es-MX" sz="900" dirty="0"/>
          </a:p>
          <a:p>
            <a:pPr algn="just"/>
            <a:r>
              <a:rPr lang="es-MX" sz="900" b="1" dirty="0"/>
              <a:t>31 de enero:</a:t>
            </a:r>
          </a:p>
          <a:p>
            <a:pPr algn="just"/>
            <a:r>
              <a:rPr lang="es-MX" sz="900" dirty="0"/>
              <a:t>Entrega del Informe </a:t>
            </a:r>
            <a:r>
              <a:rPr lang="es-MX" sz="900" b="1" dirty="0"/>
              <a:t>Anual </a:t>
            </a:r>
          </a:p>
        </p:txBody>
      </p:sp>
      <p:sp>
        <p:nvSpPr>
          <p:cNvPr id="17" name="CuadroTexto 16"/>
          <p:cNvSpPr txBox="1"/>
          <p:nvPr/>
        </p:nvSpPr>
        <p:spPr>
          <a:xfrm>
            <a:off x="2350396" y="2302169"/>
            <a:ext cx="837126" cy="3693319"/>
          </a:xfrm>
          <a:prstGeom prst="rect">
            <a:avLst/>
          </a:prstGeom>
          <a:noFill/>
        </p:spPr>
        <p:txBody>
          <a:bodyPr wrap="square" rtlCol="0">
            <a:spAutoFit/>
          </a:bodyPr>
          <a:lstStyle/>
          <a:p>
            <a:pPr algn="just"/>
            <a:r>
              <a:rPr lang="es-MX" sz="900" dirty="0"/>
              <a:t>Dentro de los primeros   </a:t>
            </a:r>
            <a:r>
              <a:rPr lang="es-MX" sz="900" b="1" dirty="0"/>
              <a:t>10 días hábiles</a:t>
            </a:r>
            <a:r>
              <a:rPr lang="es-MX" sz="900" dirty="0"/>
              <a:t>:</a:t>
            </a:r>
          </a:p>
          <a:p>
            <a:pPr algn="just"/>
            <a:r>
              <a:rPr lang="es-MX" sz="900" dirty="0"/>
              <a:t>Entrega las Unidades administrativas del 1er. Reporte de Avance </a:t>
            </a:r>
            <a:r>
              <a:rPr lang="es-MX" sz="900" b="1" dirty="0"/>
              <a:t>Trimestral </a:t>
            </a:r>
            <a:r>
              <a:rPr lang="es-MX" sz="900" dirty="0"/>
              <a:t>del PTCI , al enlace</a:t>
            </a:r>
          </a:p>
          <a:p>
            <a:pPr algn="just"/>
            <a:endParaRPr lang="es-MX" sz="900" dirty="0"/>
          </a:p>
          <a:p>
            <a:pPr algn="just"/>
            <a:r>
              <a:rPr lang="es-MX" sz="900" b="1" dirty="0"/>
              <a:t>Dentro de los 15 días hábiles:</a:t>
            </a:r>
          </a:p>
          <a:p>
            <a:pPr algn="just"/>
            <a:r>
              <a:rPr lang="es-MX" sz="900" dirty="0"/>
              <a:t>El Coordinador del COCODI entrega el  1er. Reporte de Avance Trimestral al Órgano Interno de Control</a:t>
            </a:r>
            <a:endParaRPr lang="es-MX" sz="900" b="1" dirty="0"/>
          </a:p>
        </p:txBody>
      </p:sp>
      <p:sp>
        <p:nvSpPr>
          <p:cNvPr id="18" name="CuadroTexto 17"/>
          <p:cNvSpPr txBox="1"/>
          <p:nvPr/>
        </p:nvSpPr>
        <p:spPr>
          <a:xfrm>
            <a:off x="4510338" y="2305011"/>
            <a:ext cx="907934" cy="1061829"/>
          </a:xfrm>
          <a:prstGeom prst="rect">
            <a:avLst/>
          </a:prstGeom>
          <a:noFill/>
        </p:spPr>
        <p:txBody>
          <a:bodyPr wrap="square" rtlCol="0">
            <a:spAutoFit/>
          </a:bodyPr>
          <a:lstStyle/>
          <a:p>
            <a:pPr algn="just"/>
            <a:r>
              <a:rPr lang="es-MX" sz="900" dirty="0"/>
              <a:t>2do. Reporte de Avance </a:t>
            </a:r>
            <a:r>
              <a:rPr lang="es-MX" sz="900" b="1" dirty="0"/>
              <a:t>Trimestral </a:t>
            </a:r>
            <a:r>
              <a:rPr lang="es-MX" sz="900" dirty="0"/>
              <a:t>del PTCI – dentro de los 15 días hábiles.</a:t>
            </a:r>
          </a:p>
          <a:p>
            <a:pPr algn="just"/>
            <a:endParaRPr lang="es-MX" sz="900" dirty="0"/>
          </a:p>
        </p:txBody>
      </p:sp>
      <p:sp>
        <p:nvSpPr>
          <p:cNvPr id="20" name="CuadroTexto 19"/>
          <p:cNvSpPr txBox="1"/>
          <p:nvPr/>
        </p:nvSpPr>
        <p:spPr>
          <a:xfrm>
            <a:off x="6592631" y="2310102"/>
            <a:ext cx="794997" cy="2169825"/>
          </a:xfrm>
          <a:prstGeom prst="rect">
            <a:avLst/>
          </a:prstGeom>
          <a:noFill/>
        </p:spPr>
        <p:txBody>
          <a:bodyPr wrap="square" rtlCol="0">
            <a:spAutoFit/>
          </a:bodyPr>
          <a:lstStyle/>
          <a:p>
            <a:pPr algn="just"/>
            <a:r>
              <a:rPr lang="es-MX" sz="900" dirty="0"/>
              <a:t>3er. Reporte de Avance </a:t>
            </a:r>
            <a:r>
              <a:rPr lang="es-MX" sz="900" b="1" dirty="0"/>
              <a:t>Trimestral </a:t>
            </a:r>
            <a:r>
              <a:rPr lang="es-MX" sz="900" dirty="0"/>
              <a:t>del PTCI – dentro de los 15 días hábiles.</a:t>
            </a:r>
          </a:p>
          <a:p>
            <a:pPr algn="just"/>
            <a:endParaRPr lang="es-MX" sz="900" dirty="0"/>
          </a:p>
          <a:p>
            <a:pPr algn="just"/>
            <a:endParaRPr lang="es-MX" sz="900" b="1" dirty="0"/>
          </a:p>
          <a:p>
            <a:pPr algn="just"/>
            <a:r>
              <a:rPr lang="es-MX" sz="900" b="1" dirty="0"/>
              <a:t>El 31 de octubre </a:t>
            </a:r>
            <a:r>
              <a:rPr lang="es-MX" sz="900" dirty="0"/>
              <a:t>deberán concluirse las </a:t>
            </a:r>
            <a:r>
              <a:rPr lang="es-MX" sz="900" b="1" dirty="0"/>
              <a:t>Acciones de Mejora</a:t>
            </a:r>
          </a:p>
        </p:txBody>
      </p:sp>
      <p:sp>
        <p:nvSpPr>
          <p:cNvPr id="21" name="CuadroTexto 20"/>
          <p:cNvSpPr txBox="1"/>
          <p:nvPr/>
        </p:nvSpPr>
        <p:spPr>
          <a:xfrm>
            <a:off x="7483746" y="2299880"/>
            <a:ext cx="738540" cy="369332"/>
          </a:xfrm>
          <a:prstGeom prst="rect">
            <a:avLst/>
          </a:prstGeom>
          <a:noFill/>
        </p:spPr>
        <p:txBody>
          <a:bodyPr wrap="square" rtlCol="0">
            <a:spAutoFit/>
          </a:bodyPr>
          <a:lstStyle/>
          <a:p>
            <a:pPr algn="just"/>
            <a:r>
              <a:rPr lang="es-MX" sz="900" b="1" dirty="0"/>
              <a:t>Evaluación al SCII</a:t>
            </a:r>
          </a:p>
        </p:txBody>
      </p:sp>
      <p:sp>
        <p:nvSpPr>
          <p:cNvPr id="3" name="Botón de acción: Inicio 2">
            <a:hlinkClick r:id="rId4" action="ppaction://hlinksldjump" highlightClick="1"/>
          </p:cNvPr>
          <p:cNvSpPr/>
          <p:nvPr/>
        </p:nvSpPr>
        <p:spPr>
          <a:xfrm>
            <a:off x="8407400" y="5727700"/>
            <a:ext cx="494269" cy="500534"/>
          </a:xfrm>
          <a:prstGeom prst="actionButtonHom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12" name="Grupo 11"/>
          <p:cNvGrpSpPr/>
          <p:nvPr/>
        </p:nvGrpSpPr>
        <p:grpSpPr>
          <a:xfrm>
            <a:off x="135399" y="1888739"/>
            <a:ext cx="8862874" cy="314311"/>
            <a:chOff x="92367" y="1305960"/>
            <a:chExt cx="8862874" cy="314311"/>
          </a:xfrm>
        </p:grpSpPr>
        <p:sp>
          <p:nvSpPr>
            <p:cNvPr id="6" name="Retraso 5"/>
            <p:cNvSpPr/>
            <p:nvPr/>
          </p:nvSpPr>
          <p:spPr>
            <a:xfrm rot="16200000">
              <a:off x="306082" y="1095659"/>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Ene</a:t>
              </a:r>
            </a:p>
          </p:txBody>
        </p:sp>
        <p:sp>
          <p:nvSpPr>
            <p:cNvPr id="22" name="Retraso 21"/>
            <p:cNvSpPr/>
            <p:nvPr/>
          </p:nvSpPr>
          <p:spPr>
            <a:xfrm rot="16200000">
              <a:off x="1044019" y="1096652"/>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Feb</a:t>
              </a:r>
            </a:p>
          </p:txBody>
        </p:sp>
        <p:sp>
          <p:nvSpPr>
            <p:cNvPr id="23" name="Retraso 22"/>
            <p:cNvSpPr/>
            <p:nvPr/>
          </p:nvSpPr>
          <p:spPr>
            <a:xfrm rot="16200000">
              <a:off x="1787580" y="1092245"/>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Mar</a:t>
              </a:r>
            </a:p>
          </p:txBody>
        </p:sp>
        <p:sp>
          <p:nvSpPr>
            <p:cNvPr id="24" name="Retraso 23"/>
            <p:cNvSpPr/>
            <p:nvPr/>
          </p:nvSpPr>
          <p:spPr>
            <a:xfrm rot="16200000">
              <a:off x="2519290" y="1096651"/>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Abr</a:t>
              </a:r>
            </a:p>
          </p:txBody>
        </p:sp>
        <p:sp>
          <p:nvSpPr>
            <p:cNvPr id="25" name="Retraso 24"/>
            <p:cNvSpPr/>
            <p:nvPr/>
          </p:nvSpPr>
          <p:spPr>
            <a:xfrm rot="16200000">
              <a:off x="3256624" y="1095251"/>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err="1">
                  <a:solidFill>
                    <a:schemeClr val="tx1"/>
                  </a:solidFill>
                </a:rPr>
                <a:t>May</a:t>
              </a:r>
              <a:endParaRPr lang="es-MX" dirty="0">
                <a:solidFill>
                  <a:schemeClr val="tx1"/>
                </a:solidFill>
              </a:endParaRPr>
            </a:p>
          </p:txBody>
        </p:sp>
        <p:sp>
          <p:nvSpPr>
            <p:cNvPr id="26" name="Retraso 25"/>
            <p:cNvSpPr/>
            <p:nvPr/>
          </p:nvSpPr>
          <p:spPr>
            <a:xfrm rot="16200000">
              <a:off x="4000185" y="1095868"/>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Jun</a:t>
              </a:r>
            </a:p>
          </p:txBody>
        </p:sp>
        <p:sp>
          <p:nvSpPr>
            <p:cNvPr id="27" name="Retraso 26"/>
            <p:cNvSpPr/>
            <p:nvPr/>
          </p:nvSpPr>
          <p:spPr>
            <a:xfrm rot="16200000">
              <a:off x="4737519" y="1095511"/>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Jul</a:t>
              </a:r>
            </a:p>
          </p:txBody>
        </p:sp>
        <p:sp>
          <p:nvSpPr>
            <p:cNvPr id="28" name="Retraso 27"/>
            <p:cNvSpPr/>
            <p:nvPr/>
          </p:nvSpPr>
          <p:spPr>
            <a:xfrm rot="16200000">
              <a:off x="5477498" y="1095446"/>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err="1">
                  <a:solidFill>
                    <a:schemeClr val="tx1"/>
                  </a:solidFill>
                </a:rPr>
                <a:t>Ago</a:t>
              </a:r>
              <a:endParaRPr lang="es-MX" dirty="0">
                <a:solidFill>
                  <a:schemeClr val="tx1"/>
                </a:solidFill>
              </a:endParaRPr>
            </a:p>
          </p:txBody>
        </p:sp>
        <p:sp>
          <p:nvSpPr>
            <p:cNvPr id="29" name="Retraso 28"/>
            <p:cNvSpPr/>
            <p:nvPr/>
          </p:nvSpPr>
          <p:spPr>
            <a:xfrm rot="16200000">
              <a:off x="6221059" y="1095336"/>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err="1">
                  <a:solidFill>
                    <a:schemeClr val="tx1"/>
                  </a:solidFill>
                </a:rPr>
                <a:t>Sep</a:t>
              </a:r>
              <a:endParaRPr lang="es-MX" dirty="0">
                <a:solidFill>
                  <a:schemeClr val="tx1"/>
                </a:solidFill>
              </a:endParaRPr>
            </a:p>
          </p:txBody>
        </p:sp>
        <p:sp>
          <p:nvSpPr>
            <p:cNvPr id="30" name="Retraso 29"/>
            <p:cNvSpPr/>
            <p:nvPr/>
          </p:nvSpPr>
          <p:spPr>
            <a:xfrm rot="16200000">
              <a:off x="6958393" y="1093607"/>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Oct</a:t>
              </a:r>
            </a:p>
          </p:txBody>
        </p:sp>
        <p:sp>
          <p:nvSpPr>
            <p:cNvPr id="31" name="Retraso 30"/>
            <p:cNvSpPr/>
            <p:nvPr/>
          </p:nvSpPr>
          <p:spPr>
            <a:xfrm rot="16200000">
              <a:off x="7687458" y="1093475"/>
              <a:ext cx="309904" cy="737334"/>
            </a:xfrm>
            <a:prstGeom prst="flowChartDelay">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Nov</a:t>
              </a:r>
            </a:p>
          </p:txBody>
        </p:sp>
        <p:sp>
          <p:nvSpPr>
            <p:cNvPr id="32" name="Retraso 31"/>
            <p:cNvSpPr/>
            <p:nvPr/>
          </p:nvSpPr>
          <p:spPr>
            <a:xfrm rot="16200000">
              <a:off x="8431622" y="1094462"/>
              <a:ext cx="309904" cy="737334"/>
            </a:xfrm>
            <a:prstGeom prst="flowChartDela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Dic</a:t>
              </a:r>
            </a:p>
          </p:txBody>
        </p:sp>
      </p:grpSp>
      <p:sp>
        <p:nvSpPr>
          <p:cNvPr id="33" name="Text Box 2"/>
          <p:cNvSpPr txBox="1">
            <a:spLocks noChangeArrowheads="1"/>
          </p:cNvSpPr>
          <p:nvPr/>
        </p:nvSpPr>
        <p:spPr bwMode="auto">
          <a:xfrm>
            <a:off x="135398" y="1479562"/>
            <a:ext cx="8862874" cy="369205"/>
          </a:xfrm>
          <a:prstGeom prst="rect">
            <a:avLst/>
          </a:prstGeom>
          <a:solidFill>
            <a:schemeClr val="accent1"/>
          </a:solidFill>
          <a:ln>
            <a:noFill/>
          </a:ln>
          <a:effectLst/>
        </p:spPr>
        <p:txBody>
          <a:bodyPr wrap="squar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MX" dirty="0">
                <a:latin typeface="+mn-lt"/>
                <a:cs typeface="Times New Roman" pitchFamily="18" charset="0"/>
              </a:rPr>
              <a:t>Acciones y seguimiento de SCII</a:t>
            </a:r>
          </a:p>
        </p:txBody>
      </p:sp>
      <p:sp>
        <p:nvSpPr>
          <p:cNvPr id="34" name="CuadroTexto 33"/>
          <p:cNvSpPr txBox="1"/>
          <p:nvPr/>
        </p:nvSpPr>
        <p:spPr>
          <a:xfrm>
            <a:off x="8272721" y="2297317"/>
            <a:ext cx="775987" cy="1061829"/>
          </a:xfrm>
          <a:prstGeom prst="rect">
            <a:avLst/>
          </a:prstGeom>
          <a:noFill/>
        </p:spPr>
        <p:txBody>
          <a:bodyPr wrap="square" rtlCol="0">
            <a:spAutoFit/>
          </a:bodyPr>
          <a:lstStyle/>
          <a:p>
            <a:pPr algn="just"/>
            <a:r>
              <a:rPr lang="es-MX" sz="900" dirty="0"/>
              <a:t>Elaboración del </a:t>
            </a:r>
            <a:r>
              <a:rPr lang="es-MX" sz="900" b="1" dirty="0"/>
              <a:t>Programa de Trabajo de Control Interno  (PTCI)</a:t>
            </a:r>
          </a:p>
        </p:txBody>
      </p:sp>
      <p:sp>
        <p:nvSpPr>
          <p:cNvPr id="35" name="8 CuadroTexto"/>
          <p:cNvSpPr txBox="1"/>
          <p:nvPr/>
        </p:nvSpPr>
        <p:spPr>
          <a:xfrm>
            <a:off x="92367" y="1091722"/>
            <a:ext cx="6998431" cy="400110"/>
          </a:xfrm>
          <a:prstGeom prst="rect">
            <a:avLst/>
          </a:prstGeom>
          <a:noFill/>
          <a:ln>
            <a:noFill/>
          </a:ln>
        </p:spPr>
        <p:txBody>
          <a:bodyPr wrap="square" rtlCol="0">
            <a:spAutoFit/>
          </a:bodyPr>
          <a:lstStyle/>
          <a:p>
            <a:pPr algn="ctr"/>
            <a:r>
              <a:rPr lang="es-MX" sz="2000" dirty="0">
                <a:solidFill>
                  <a:srgbClr val="BC0000"/>
                </a:solidFill>
                <a:cs typeface="Times New Roman" pitchFamily="18" charset="0"/>
              </a:rPr>
              <a:t>Cronograma del Sistema de Control Interno Institucional:</a:t>
            </a:r>
          </a:p>
        </p:txBody>
      </p:sp>
      <p:sp>
        <p:nvSpPr>
          <p:cNvPr id="2" name="Botón de acción: Documento 1">
            <a:hlinkClick r:id="rId5" action="ppaction://hlinkfile" highlightClick="1"/>
          </p:cNvPr>
          <p:cNvSpPr/>
          <p:nvPr/>
        </p:nvSpPr>
        <p:spPr>
          <a:xfrm>
            <a:off x="7707086" y="5727700"/>
            <a:ext cx="515200" cy="538634"/>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79430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7">
            <a:extLst>
              <a:ext uri="{FF2B5EF4-FFF2-40B4-BE49-F238E27FC236}">
                <a16:creationId xmlns:a16="http://schemas.microsoft.com/office/drawing/2014/main" id="{95433799-E846-4FAE-8AD6-1D5F04AF360E}"/>
              </a:ext>
            </a:extLst>
          </p:cNvPr>
          <p:cNvSpPr/>
          <p:nvPr/>
        </p:nvSpPr>
        <p:spPr>
          <a:xfrm>
            <a:off x="-4602" y="0"/>
            <a:ext cx="4934411"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62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9" name="CuadroTexto 8">
            <a:extLst>
              <a:ext uri="{FF2B5EF4-FFF2-40B4-BE49-F238E27FC236}">
                <a16:creationId xmlns:a16="http://schemas.microsoft.com/office/drawing/2014/main" id="{D5707512-9B10-4424-8064-E713691BF303}"/>
              </a:ext>
            </a:extLst>
          </p:cNvPr>
          <p:cNvSpPr txBox="1"/>
          <p:nvPr/>
        </p:nvSpPr>
        <p:spPr>
          <a:xfrm>
            <a:off x="3541679" y="2816111"/>
            <a:ext cx="5580419" cy="954107"/>
          </a:xfrm>
          <a:prstGeom prst="rect">
            <a:avLst/>
          </a:prstGeom>
          <a:noFill/>
        </p:spPr>
        <p:txBody>
          <a:bodyPr wrap="square" rtlCol="0">
            <a:spAutoFit/>
          </a:bodyPr>
          <a:lstStyle/>
          <a:p>
            <a:pPr algn="ctr"/>
            <a:r>
              <a:rPr lang="es-MX" sz="28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Administración de Riesgos Institucionales (ARI)</a:t>
            </a:r>
            <a:endParaRPr lang="es-MX" sz="28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Rectángulo 9">
            <a:extLst>
              <a:ext uri="{FF2B5EF4-FFF2-40B4-BE49-F238E27FC236}">
                <a16:creationId xmlns:a16="http://schemas.microsoft.com/office/drawing/2014/main" id="{B897C442-DF07-478A-93A8-4BAE527504EE}"/>
              </a:ext>
            </a:extLst>
          </p:cNvPr>
          <p:cNvSpPr/>
          <p:nvPr/>
        </p:nvSpPr>
        <p:spPr>
          <a:xfrm>
            <a:off x="21902" y="1470991"/>
            <a:ext cx="9122098" cy="364434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86627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917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23</a:t>
            </a:fld>
            <a:endParaRPr lang="es-MX" sz="1200" dirty="0">
              <a:latin typeface="Times New Roman" panose="02020603050405020304" pitchFamily="18" charset="0"/>
              <a:cs typeface="Times New Roman" panose="02020603050405020304" pitchFamily="18" charset="0"/>
            </a:endParaRP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23</a:t>
            </a:fld>
            <a:endParaRPr lang="es-MX" sz="1200" dirty="0">
              <a:latin typeface="Times New Roman" panose="02020603050405020304" pitchFamily="18" charset="0"/>
              <a:cs typeface="Times New Roman" panose="02020603050405020304" pitchFamily="18" charset="0"/>
            </a:endParaRPr>
          </a:p>
        </p:txBody>
      </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342" t="39708" r="23382" b="33012"/>
          <a:stretch/>
        </p:blipFill>
        <p:spPr bwMode="auto">
          <a:xfrm>
            <a:off x="3939993" y="2344043"/>
            <a:ext cx="1064055" cy="147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9 CuadroTexto"/>
          <p:cNvSpPr txBox="1"/>
          <p:nvPr/>
        </p:nvSpPr>
        <p:spPr>
          <a:xfrm>
            <a:off x="2339752" y="1016094"/>
            <a:ext cx="4608512" cy="1323439"/>
          </a:xfrm>
          <a:prstGeom prst="rect">
            <a:avLst/>
          </a:prstGeom>
          <a:noFill/>
        </p:spPr>
        <p:txBody>
          <a:bodyPr wrap="square" rtlCol="0">
            <a:spAutoFit/>
          </a:bodyPr>
          <a:lstStyle/>
          <a:p>
            <a:pPr marL="285750" indent="-285750" algn="just">
              <a:buFont typeface="Wingdings" pitchFamily="2" charset="2"/>
              <a:buChar char="Ø"/>
            </a:pPr>
            <a:r>
              <a:rPr lang="es-MX" sz="1600" b="1" dirty="0">
                <a:cs typeface="Arial" pitchFamily="34" charset="0"/>
              </a:rPr>
              <a:t>Evento adverso e incierto (externo o interno)</a:t>
            </a:r>
            <a:r>
              <a:rPr lang="es-MX" sz="1600" dirty="0">
                <a:cs typeface="Arial" pitchFamily="34" charset="0"/>
              </a:rPr>
              <a:t> que derivado de la combinación de su probabilidad de ocurrencia y el posible impacto pudiera </a:t>
            </a:r>
            <a:r>
              <a:rPr lang="es-MX" sz="1600" b="1" dirty="0">
                <a:cs typeface="Arial" pitchFamily="34" charset="0"/>
              </a:rPr>
              <a:t>obstaculizar o impedir el logro de las metas y objetivos institucionales</a:t>
            </a:r>
            <a:r>
              <a:rPr lang="es-MX" sz="1600" dirty="0">
                <a:cs typeface="Arial" pitchFamily="34" charset="0"/>
              </a:rPr>
              <a:t>.</a:t>
            </a:r>
          </a:p>
        </p:txBody>
      </p:sp>
      <p:sp>
        <p:nvSpPr>
          <p:cNvPr id="19" name="11 CuadroTexto"/>
          <p:cNvSpPr txBox="1"/>
          <p:nvPr/>
        </p:nvSpPr>
        <p:spPr>
          <a:xfrm>
            <a:off x="184733" y="1576765"/>
            <a:ext cx="1192805" cy="369332"/>
          </a:xfrm>
          <a:prstGeom prst="rect">
            <a:avLst/>
          </a:prstGeom>
          <a:solidFill>
            <a:srgbClr val="B09A5B"/>
          </a:solidFill>
        </p:spPr>
        <p:txBody>
          <a:bodyPr wrap="square" rtlCol="0">
            <a:spAutoFit/>
          </a:bodyPr>
          <a:lstStyle/>
          <a:p>
            <a:pPr algn="ctr"/>
            <a:r>
              <a:rPr lang="es-MX" b="1" dirty="0">
                <a:cs typeface="Arial" pitchFamily="34" charset="0"/>
              </a:rPr>
              <a:t>Riesgo</a:t>
            </a:r>
          </a:p>
        </p:txBody>
      </p:sp>
      <p:sp>
        <p:nvSpPr>
          <p:cNvPr id="20" name="3 Abrir llave"/>
          <p:cNvSpPr/>
          <p:nvPr/>
        </p:nvSpPr>
        <p:spPr>
          <a:xfrm>
            <a:off x="1983904" y="953014"/>
            <a:ext cx="504056" cy="1616835"/>
          </a:xfrm>
          <a:prstGeom prst="leftBrace">
            <a:avLst>
              <a:gd name="adj1" fmla="val 45489"/>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234" t="44264" r="48085" b="35473"/>
          <a:stretch/>
        </p:blipFill>
        <p:spPr bwMode="auto">
          <a:xfrm>
            <a:off x="6876256" y="2467575"/>
            <a:ext cx="1764195" cy="133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4 Flecha derecha"/>
          <p:cNvSpPr/>
          <p:nvPr/>
        </p:nvSpPr>
        <p:spPr>
          <a:xfrm>
            <a:off x="5364088" y="2956518"/>
            <a:ext cx="1080120" cy="40611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10 CuadroTexto"/>
          <p:cNvSpPr txBox="1"/>
          <p:nvPr/>
        </p:nvSpPr>
        <p:spPr>
          <a:xfrm>
            <a:off x="2339752" y="3856980"/>
            <a:ext cx="6552729" cy="2308324"/>
          </a:xfrm>
          <a:prstGeom prst="rect">
            <a:avLst/>
          </a:prstGeom>
          <a:noFill/>
        </p:spPr>
        <p:txBody>
          <a:bodyPr wrap="square" rtlCol="0">
            <a:spAutoFit/>
          </a:bodyPr>
          <a:lstStyle/>
          <a:p>
            <a:pPr marL="285750" indent="-285750" algn="just">
              <a:buFont typeface="Wingdings" pitchFamily="2" charset="2"/>
              <a:buChar char="Ø"/>
            </a:pPr>
            <a:r>
              <a:rPr lang="es-MX" sz="1600" dirty="0">
                <a:cs typeface="Arial" pitchFamily="34" charset="0"/>
              </a:rPr>
              <a:t>Al </a:t>
            </a:r>
            <a:r>
              <a:rPr lang="es-MX" sz="1600" b="1" dirty="0">
                <a:cs typeface="Arial" pitchFamily="34" charset="0"/>
              </a:rPr>
              <a:t>proceso dinámico </a:t>
            </a:r>
            <a:r>
              <a:rPr lang="es-MX" sz="1600" dirty="0">
                <a:cs typeface="Arial" pitchFamily="34" charset="0"/>
              </a:rPr>
              <a:t>desarrollado para </a:t>
            </a:r>
            <a:r>
              <a:rPr lang="es-MX" sz="1600" b="1" dirty="0">
                <a:cs typeface="Arial" pitchFamily="34" charset="0"/>
              </a:rPr>
              <a:t>contextualizar</a:t>
            </a:r>
            <a:r>
              <a:rPr lang="es-MX" sz="1600" dirty="0">
                <a:cs typeface="Arial" pitchFamily="34" charset="0"/>
              </a:rPr>
              <a:t>, </a:t>
            </a:r>
            <a:r>
              <a:rPr lang="es-MX" sz="1600" b="1" dirty="0">
                <a:cs typeface="Arial" pitchFamily="34" charset="0"/>
              </a:rPr>
              <a:t>identificar</a:t>
            </a:r>
            <a:r>
              <a:rPr lang="es-MX" sz="1600" dirty="0">
                <a:cs typeface="Arial" pitchFamily="34" charset="0"/>
              </a:rPr>
              <a:t>, </a:t>
            </a:r>
            <a:r>
              <a:rPr lang="es-MX" sz="1600" b="1" dirty="0">
                <a:cs typeface="Arial" pitchFamily="34" charset="0"/>
              </a:rPr>
              <a:t>analizar</a:t>
            </a:r>
            <a:r>
              <a:rPr lang="es-MX" sz="1600" dirty="0">
                <a:cs typeface="Arial" pitchFamily="34" charset="0"/>
              </a:rPr>
              <a:t>, </a:t>
            </a:r>
            <a:r>
              <a:rPr lang="es-MX" sz="1600" b="1" dirty="0">
                <a:cs typeface="Arial" pitchFamily="34" charset="0"/>
              </a:rPr>
              <a:t>evaluar</a:t>
            </a:r>
            <a:r>
              <a:rPr lang="es-MX" sz="1600" dirty="0">
                <a:cs typeface="Arial" pitchFamily="34" charset="0"/>
              </a:rPr>
              <a:t>, </a:t>
            </a:r>
            <a:r>
              <a:rPr lang="es-MX" sz="1600" b="1" dirty="0">
                <a:cs typeface="Arial" pitchFamily="34" charset="0"/>
              </a:rPr>
              <a:t>responder</a:t>
            </a:r>
            <a:r>
              <a:rPr lang="es-MX" sz="1600" dirty="0">
                <a:cs typeface="Arial" pitchFamily="34" charset="0"/>
              </a:rPr>
              <a:t>, </a:t>
            </a:r>
            <a:r>
              <a:rPr lang="es-MX" sz="1600" b="1" dirty="0">
                <a:cs typeface="Arial" pitchFamily="34" charset="0"/>
              </a:rPr>
              <a:t>supervisar</a:t>
            </a:r>
            <a:r>
              <a:rPr lang="es-MX" sz="1600" dirty="0">
                <a:cs typeface="Arial" pitchFamily="34" charset="0"/>
              </a:rPr>
              <a:t> y </a:t>
            </a:r>
            <a:r>
              <a:rPr lang="es-MX" sz="1600" b="1" dirty="0">
                <a:cs typeface="Arial" pitchFamily="34" charset="0"/>
              </a:rPr>
              <a:t>comunicar los riesgos</a:t>
            </a:r>
            <a:r>
              <a:rPr lang="es-MX" sz="1600" dirty="0">
                <a:cs typeface="Arial" pitchFamily="34" charset="0"/>
              </a:rPr>
              <a:t>, incluidos los de corrupción, inherentes o asociados a los procesos por los cuales se logra el mandato de la Institución, mediante el análisis de los distintos factores que pueden provocarlos, </a:t>
            </a:r>
            <a:r>
              <a:rPr lang="es-MX" sz="1600" b="1" dirty="0">
                <a:cs typeface="Arial" pitchFamily="34" charset="0"/>
              </a:rPr>
              <a:t>con la finalidad de definir las estrategias y acciones </a:t>
            </a:r>
            <a:r>
              <a:rPr lang="es-MX" sz="1600" dirty="0">
                <a:cs typeface="Arial" pitchFamily="34" charset="0"/>
              </a:rPr>
              <a:t>que permitan mitigarlos y asegurar el logro de metas y objetivos Institucionales de una manera razonable, en términos de eficacia, eficiencia y economía en un marco de transparencia y rendición de cuentas. </a:t>
            </a:r>
          </a:p>
        </p:txBody>
      </p:sp>
      <p:sp>
        <p:nvSpPr>
          <p:cNvPr id="24" name="1 CuadroTexto"/>
          <p:cNvSpPr txBox="1"/>
          <p:nvPr/>
        </p:nvSpPr>
        <p:spPr>
          <a:xfrm>
            <a:off x="175770" y="4687976"/>
            <a:ext cx="1684339" cy="646331"/>
          </a:xfrm>
          <a:prstGeom prst="rect">
            <a:avLst/>
          </a:prstGeom>
          <a:solidFill>
            <a:srgbClr val="B09A5B"/>
          </a:solidFill>
        </p:spPr>
        <p:txBody>
          <a:bodyPr wrap="square" rtlCol="0">
            <a:spAutoFit/>
          </a:bodyPr>
          <a:lstStyle/>
          <a:p>
            <a:pPr algn="ctr"/>
            <a:r>
              <a:rPr lang="es-MX" b="1" dirty="0">
                <a:cs typeface="Arial" pitchFamily="34" charset="0"/>
              </a:rPr>
              <a:t>Administración de Riesgos</a:t>
            </a:r>
            <a:endParaRPr lang="es-MX" dirty="0"/>
          </a:p>
        </p:txBody>
      </p:sp>
      <p:sp>
        <p:nvSpPr>
          <p:cNvPr id="25" name="12 Abrir llave"/>
          <p:cNvSpPr/>
          <p:nvPr/>
        </p:nvSpPr>
        <p:spPr>
          <a:xfrm>
            <a:off x="1983904" y="3899272"/>
            <a:ext cx="504056" cy="2266032"/>
          </a:xfrm>
          <a:prstGeom prst="leftBrace">
            <a:avLst>
              <a:gd name="adj1" fmla="val 45489"/>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637679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1"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pic>
        <p:nvPicPr>
          <p:cNvPr id="10"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sp>
        <p:nvSpPr>
          <p:cNvPr id="16" name="Text Box 2"/>
          <p:cNvSpPr txBox="1">
            <a:spLocks noChangeArrowheads="1"/>
          </p:cNvSpPr>
          <p:nvPr/>
        </p:nvSpPr>
        <p:spPr bwMode="auto">
          <a:xfrm>
            <a:off x="474515" y="791127"/>
            <a:ext cx="7832227"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MX" sz="2200" dirty="0">
                <a:solidFill>
                  <a:srgbClr val="BC0000"/>
                </a:solidFill>
                <a:latin typeface="Times New Roman" panose="02020603050405020304" pitchFamily="18" charset="0"/>
                <a:cs typeface="Times New Roman" pitchFamily="18" charset="0"/>
              </a:rPr>
              <a:t>Metodología de Administración de Riesgos:</a:t>
            </a:r>
          </a:p>
        </p:txBody>
      </p:sp>
      <p:sp>
        <p:nvSpPr>
          <p:cNvPr id="3" name="Flecha: circular 2">
            <a:extLst>
              <a:ext uri="{FF2B5EF4-FFF2-40B4-BE49-F238E27FC236}">
                <a16:creationId xmlns:a16="http://schemas.microsoft.com/office/drawing/2014/main" id="{69FF4656-E45A-4ACA-8C0E-21B92F1C43D3}"/>
              </a:ext>
            </a:extLst>
          </p:cNvPr>
          <p:cNvSpPr/>
          <p:nvPr/>
        </p:nvSpPr>
        <p:spPr>
          <a:xfrm>
            <a:off x="1809880" y="1365194"/>
            <a:ext cx="4901939" cy="4901939"/>
          </a:xfrm>
          <a:prstGeom prst="circularArrow">
            <a:avLst>
              <a:gd name="adj1" fmla="val 5544"/>
              <a:gd name="adj2" fmla="val 330680"/>
              <a:gd name="adj3" fmla="val 14517951"/>
              <a:gd name="adj4" fmla="val 16948988"/>
              <a:gd name="adj5" fmla="val 575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Forma libre: forma 4">
            <a:extLst>
              <a:ext uri="{FF2B5EF4-FFF2-40B4-BE49-F238E27FC236}">
                <a16:creationId xmlns:a16="http://schemas.microsoft.com/office/drawing/2014/main" id="{B6F3A94E-FCCF-42FE-8BD4-06827924E25C}"/>
              </a:ext>
            </a:extLst>
          </p:cNvPr>
          <p:cNvSpPr/>
          <p:nvPr/>
        </p:nvSpPr>
        <p:spPr>
          <a:xfrm>
            <a:off x="3498972" y="1399101"/>
            <a:ext cx="1523755" cy="761877"/>
          </a:xfrm>
          <a:custGeom>
            <a:avLst/>
            <a:gdLst>
              <a:gd name="connsiteX0" fmla="*/ 0 w 1523755"/>
              <a:gd name="connsiteY0" fmla="*/ 126982 h 761877"/>
              <a:gd name="connsiteX1" fmla="*/ 126982 w 1523755"/>
              <a:gd name="connsiteY1" fmla="*/ 0 h 761877"/>
              <a:gd name="connsiteX2" fmla="*/ 1396773 w 1523755"/>
              <a:gd name="connsiteY2" fmla="*/ 0 h 761877"/>
              <a:gd name="connsiteX3" fmla="*/ 1523755 w 1523755"/>
              <a:gd name="connsiteY3" fmla="*/ 126982 h 761877"/>
              <a:gd name="connsiteX4" fmla="*/ 1523755 w 1523755"/>
              <a:gd name="connsiteY4" fmla="*/ 634895 h 761877"/>
              <a:gd name="connsiteX5" fmla="*/ 1396773 w 1523755"/>
              <a:gd name="connsiteY5" fmla="*/ 761877 h 761877"/>
              <a:gd name="connsiteX6" fmla="*/ 126982 w 1523755"/>
              <a:gd name="connsiteY6" fmla="*/ 761877 h 761877"/>
              <a:gd name="connsiteX7" fmla="*/ 0 w 1523755"/>
              <a:gd name="connsiteY7" fmla="*/ 634895 h 761877"/>
              <a:gd name="connsiteX8" fmla="*/ 0 w 1523755"/>
              <a:gd name="connsiteY8" fmla="*/ 126982 h 7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755" h="761877">
                <a:moveTo>
                  <a:pt x="0" y="126982"/>
                </a:moveTo>
                <a:cubicBezTo>
                  <a:pt x="0" y="56852"/>
                  <a:pt x="56852" y="0"/>
                  <a:pt x="126982" y="0"/>
                </a:cubicBezTo>
                <a:lnTo>
                  <a:pt x="1396773" y="0"/>
                </a:lnTo>
                <a:cubicBezTo>
                  <a:pt x="1466903" y="0"/>
                  <a:pt x="1523755" y="56852"/>
                  <a:pt x="1523755" y="126982"/>
                </a:cubicBezTo>
                <a:lnTo>
                  <a:pt x="1523755" y="634895"/>
                </a:lnTo>
                <a:cubicBezTo>
                  <a:pt x="1523755" y="705025"/>
                  <a:pt x="1466903" y="761877"/>
                  <a:pt x="1396773" y="761877"/>
                </a:cubicBezTo>
                <a:lnTo>
                  <a:pt x="126982" y="761877"/>
                </a:lnTo>
                <a:cubicBezTo>
                  <a:pt x="56852" y="761877"/>
                  <a:pt x="0" y="705025"/>
                  <a:pt x="0" y="634895"/>
                </a:cubicBezTo>
                <a:lnTo>
                  <a:pt x="0" y="12698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722" tIns="86722" rIns="86722" bIns="86722"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Comunicación y consulta</a:t>
            </a:r>
          </a:p>
        </p:txBody>
      </p:sp>
      <p:sp>
        <p:nvSpPr>
          <p:cNvPr id="6" name="Forma libre: forma 5">
            <a:extLst>
              <a:ext uri="{FF2B5EF4-FFF2-40B4-BE49-F238E27FC236}">
                <a16:creationId xmlns:a16="http://schemas.microsoft.com/office/drawing/2014/main" id="{B5EC09E0-1312-4CE5-B7AA-DC145DA468F8}"/>
              </a:ext>
            </a:extLst>
          </p:cNvPr>
          <p:cNvSpPr/>
          <p:nvPr/>
        </p:nvSpPr>
        <p:spPr>
          <a:xfrm>
            <a:off x="5133296" y="2186150"/>
            <a:ext cx="1523755" cy="761877"/>
          </a:xfrm>
          <a:custGeom>
            <a:avLst/>
            <a:gdLst>
              <a:gd name="connsiteX0" fmla="*/ 0 w 1523755"/>
              <a:gd name="connsiteY0" fmla="*/ 126982 h 761877"/>
              <a:gd name="connsiteX1" fmla="*/ 126982 w 1523755"/>
              <a:gd name="connsiteY1" fmla="*/ 0 h 761877"/>
              <a:gd name="connsiteX2" fmla="*/ 1396773 w 1523755"/>
              <a:gd name="connsiteY2" fmla="*/ 0 h 761877"/>
              <a:gd name="connsiteX3" fmla="*/ 1523755 w 1523755"/>
              <a:gd name="connsiteY3" fmla="*/ 126982 h 761877"/>
              <a:gd name="connsiteX4" fmla="*/ 1523755 w 1523755"/>
              <a:gd name="connsiteY4" fmla="*/ 634895 h 761877"/>
              <a:gd name="connsiteX5" fmla="*/ 1396773 w 1523755"/>
              <a:gd name="connsiteY5" fmla="*/ 761877 h 761877"/>
              <a:gd name="connsiteX6" fmla="*/ 126982 w 1523755"/>
              <a:gd name="connsiteY6" fmla="*/ 761877 h 761877"/>
              <a:gd name="connsiteX7" fmla="*/ 0 w 1523755"/>
              <a:gd name="connsiteY7" fmla="*/ 634895 h 761877"/>
              <a:gd name="connsiteX8" fmla="*/ 0 w 1523755"/>
              <a:gd name="connsiteY8" fmla="*/ 126982 h 7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755" h="761877">
                <a:moveTo>
                  <a:pt x="0" y="126982"/>
                </a:moveTo>
                <a:cubicBezTo>
                  <a:pt x="0" y="56852"/>
                  <a:pt x="56852" y="0"/>
                  <a:pt x="126982" y="0"/>
                </a:cubicBezTo>
                <a:lnTo>
                  <a:pt x="1396773" y="0"/>
                </a:lnTo>
                <a:cubicBezTo>
                  <a:pt x="1466903" y="0"/>
                  <a:pt x="1523755" y="56852"/>
                  <a:pt x="1523755" y="126982"/>
                </a:cubicBezTo>
                <a:lnTo>
                  <a:pt x="1523755" y="634895"/>
                </a:lnTo>
                <a:cubicBezTo>
                  <a:pt x="1523755" y="705025"/>
                  <a:pt x="1466903" y="761877"/>
                  <a:pt x="1396773" y="761877"/>
                </a:cubicBezTo>
                <a:lnTo>
                  <a:pt x="126982" y="761877"/>
                </a:lnTo>
                <a:cubicBezTo>
                  <a:pt x="56852" y="761877"/>
                  <a:pt x="0" y="705025"/>
                  <a:pt x="0" y="634895"/>
                </a:cubicBezTo>
                <a:lnTo>
                  <a:pt x="0" y="12698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722" tIns="86722" rIns="86722" bIns="86722"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Contexto</a:t>
            </a:r>
          </a:p>
        </p:txBody>
      </p:sp>
      <p:sp>
        <p:nvSpPr>
          <p:cNvPr id="8" name="Forma libre: forma 7">
            <a:extLst>
              <a:ext uri="{FF2B5EF4-FFF2-40B4-BE49-F238E27FC236}">
                <a16:creationId xmlns:a16="http://schemas.microsoft.com/office/drawing/2014/main" id="{EB1355D5-2188-41D6-AD7D-1F2198AA1349}"/>
              </a:ext>
            </a:extLst>
          </p:cNvPr>
          <p:cNvSpPr/>
          <p:nvPr/>
        </p:nvSpPr>
        <p:spPr>
          <a:xfrm>
            <a:off x="5536941" y="3954634"/>
            <a:ext cx="1523755" cy="761877"/>
          </a:xfrm>
          <a:custGeom>
            <a:avLst/>
            <a:gdLst>
              <a:gd name="connsiteX0" fmla="*/ 0 w 1523755"/>
              <a:gd name="connsiteY0" fmla="*/ 126982 h 761877"/>
              <a:gd name="connsiteX1" fmla="*/ 126982 w 1523755"/>
              <a:gd name="connsiteY1" fmla="*/ 0 h 761877"/>
              <a:gd name="connsiteX2" fmla="*/ 1396773 w 1523755"/>
              <a:gd name="connsiteY2" fmla="*/ 0 h 761877"/>
              <a:gd name="connsiteX3" fmla="*/ 1523755 w 1523755"/>
              <a:gd name="connsiteY3" fmla="*/ 126982 h 761877"/>
              <a:gd name="connsiteX4" fmla="*/ 1523755 w 1523755"/>
              <a:gd name="connsiteY4" fmla="*/ 634895 h 761877"/>
              <a:gd name="connsiteX5" fmla="*/ 1396773 w 1523755"/>
              <a:gd name="connsiteY5" fmla="*/ 761877 h 761877"/>
              <a:gd name="connsiteX6" fmla="*/ 126982 w 1523755"/>
              <a:gd name="connsiteY6" fmla="*/ 761877 h 761877"/>
              <a:gd name="connsiteX7" fmla="*/ 0 w 1523755"/>
              <a:gd name="connsiteY7" fmla="*/ 634895 h 761877"/>
              <a:gd name="connsiteX8" fmla="*/ 0 w 1523755"/>
              <a:gd name="connsiteY8" fmla="*/ 126982 h 7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755" h="761877">
                <a:moveTo>
                  <a:pt x="0" y="126982"/>
                </a:moveTo>
                <a:cubicBezTo>
                  <a:pt x="0" y="56852"/>
                  <a:pt x="56852" y="0"/>
                  <a:pt x="126982" y="0"/>
                </a:cubicBezTo>
                <a:lnTo>
                  <a:pt x="1396773" y="0"/>
                </a:lnTo>
                <a:cubicBezTo>
                  <a:pt x="1466903" y="0"/>
                  <a:pt x="1523755" y="56852"/>
                  <a:pt x="1523755" y="126982"/>
                </a:cubicBezTo>
                <a:lnTo>
                  <a:pt x="1523755" y="634895"/>
                </a:lnTo>
                <a:cubicBezTo>
                  <a:pt x="1523755" y="705025"/>
                  <a:pt x="1466903" y="761877"/>
                  <a:pt x="1396773" y="761877"/>
                </a:cubicBezTo>
                <a:lnTo>
                  <a:pt x="126982" y="761877"/>
                </a:lnTo>
                <a:cubicBezTo>
                  <a:pt x="56852" y="761877"/>
                  <a:pt x="0" y="705025"/>
                  <a:pt x="0" y="634895"/>
                </a:cubicBezTo>
                <a:lnTo>
                  <a:pt x="0" y="12698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722" tIns="86722" rIns="86722" bIns="86722"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Evaluación de riesgos</a:t>
            </a:r>
          </a:p>
        </p:txBody>
      </p:sp>
      <p:sp>
        <p:nvSpPr>
          <p:cNvPr id="9" name="Forma libre: forma 8">
            <a:extLst>
              <a:ext uri="{FF2B5EF4-FFF2-40B4-BE49-F238E27FC236}">
                <a16:creationId xmlns:a16="http://schemas.microsoft.com/office/drawing/2014/main" id="{41038544-C004-4D93-AF45-49EC00D10CC7}"/>
              </a:ext>
            </a:extLst>
          </p:cNvPr>
          <p:cNvSpPr/>
          <p:nvPr/>
        </p:nvSpPr>
        <p:spPr>
          <a:xfrm>
            <a:off x="4405954" y="5372847"/>
            <a:ext cx="1523755" cy="761877"/>
          </a:xfrm>
          <a:custGeom>
            <a:avLst/>
            <a:gdLst>
              <a:gd name="connsiteX0" fmla="*/ 0 w 1523755"/>
              <a:gd name="connsiteY0" fmla="*/ 126982 h 761877"/>
              <a:gd name="connsiteX1" fmla="*/ 126982 w 1523755"/>
              <a:gd name="connsiteY1" fmla="*/ 0 h 761877"/>
              <a:gd name="connsiteX2" fmla="*/ 1396773 w 1523755"/>
              <a:gd name="connsiteY2" fmla="*/ 0 h 761877"/>
              <a:gd name="connsiteX3" fmla="*/ 1523755 w 1523755"/>
              <a:gd name="connsiteY3" fmla="*/ 126982 h 761877"/>
              <a:gd name="connsiteX4" fmla="*/ 1523755 w 1523755"/>
              <a:gd name="connsiteY4" fmla="*/ 634895 h 761877"/>
              <a:gd name="connsiteX5" fmla="*/ 1396773 w 1523755"/>
              <a:gd name="connsiteY5" fmla="*/ 761877 h 761877"/>
              <a:gd name="connsiteX6" fmla="*/ 126982 w 1523755"/>
              <a:gd name="connsiteY6" fmla="*/ 761877 h 761877"/>
              <a:gd name="connsiteX7" fmla="*/ 0 w 1523755"/>
              <a:gd name="connsiteY7" fmla="*/ 634895 h 761877"/>
              <a:gd name="connsiteX8" fmla="*/ 0 w 1523755"/>
              <a:gd name="connsiteY8" fmla="*/ 126982 h 7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755" h="761877">
                <a:moveTo>
                  <a:pt x="0" y="126982"/>
                </a:moveTo>
                <a:cubicBezTo>
                  <a:pt x="0" y="56852"/>
                  <a:pt x="56852" y="0"/>
                  <a:pt x="126982" y="0"/>
                </a:cubicBezTo>
                <a:lnTo>
                  <a:pt x="1396773" y="0"/>
                </a:lnTo>
                <a:cubicBezTo>
                  <a:pt x="1466903" y="0"/>
                  <a:pt x="1523755" y="56852"/>
                  <a:pt x="1523755" y="126982"/>
                </a:cubicBezTo>
                <a:lnTo>
                  <a:pt x="1523755" y="634895"/>
                </a:lnTo>
                <a:cubicBezTo>
                  <a:pt x="1523755" y="705025"/>
                  <a:pt x="1466903" y="761877"/>
                  <a:pt x="1396773" y="761877"/>
                </a:cubicBezTo>
                <a:lnTo>
                  <a:pt x="126982" y="761877"/>
                </a:lnTo>
                <a:cubicBezTo>
                  <a:pt x="56852" y="761877"/>
                  <a:pt x="0" y="705025"/>
                  <a:pt x="0" y="634895"/>
                </a:cubicBezTo>
                <a:lnTo>
                  <a:pt x="0" y="12698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722" tIns="86722" rIns="86722" bIns="86722"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Evaluación de controles</a:t>
            </a:r>
          </a:p>
        </p:txBody>
      </p:sp>
      <p:sp>
        <p:nvSpPr>
          <p:cNvPr id="12" name="Forma libre: forma 11">
            <a:extLst>
              <a:ext uri="{FF2B5EF4-FFF2-40B4-BE49-F238E27FC236}">
                <a16:creationId xmlns:a16="http://schemas.microsoft.com/office/drawing/2014/main" id="{396C18E7-94ED-42D7-B711-E72E90DFFD71}"/>
              </a:ext>
            </a:extLst>
          </p:cNvPr>
          <p:cNvSpPr/>
          <p:nvPr/>
        </p:nvSpPr>
        <p:spPr>
          <a:xfrm>
            <a:off x="2591990" y="5372847"/>
            <a:ext cx="1523755" cy="761877"/>
          </a:xfrm>
          <a:custGeom>
            <a:avLst/>
            <a:gdLst>
              <a:gd name="connsiteX0" fmla="*/ 0 w 1523755"/>
              <a:gd name="connsiteY0" fmla="*/ 126982 h 761877"/>
              <a:gd name="connsiteX1" fmla="*/ 126982 w 1523755"/>
              <a:gd name="connsiteY1" fmla="*/ 0 h 761877"/>
              <a:gd name="connsiteX2" fmla="*/ 1396773 w 1523755"/>
              <a:gd name="connsiteY2" fmla="*/ 0 h 761877"/>
              <a:gd name="connsiteX3" fmla="*/ 1523755 w 1523755"/>
              <a:gd name="connsiteY3" fmla="*/ 126982 h 761877"/>
              <a:gd name="connsiteX4" fmla="*/ 1523755 w 1523755"/>
              <a:gd name="connsiteY4" fmla="*/ 634895 h 761877"/>
              <a:gd name="connsiteX5" fmla="*/ 1396773 w 1523755"/>
              <a:gd name="connsiteY5" fmla="*/ 761877 h 761877"/>
              <a:gd name="connsiteX6" fmla="*/ 126982 w 1523755"/>
              <a:gd name="connsiteY6" fmla="*/ 761877 h 761877"/>
              <a:gd name="connsiteX7" fmla="*/ 0 w 1523755"/>
              <a:gd name="connsiteY7" fmla="*/ 634895 h 761877"/>
              <a:gd name="connsiteX8" fmla="*/ 0 w 1523755"/>
              <a:gd name="connsiteY8" fmla="*/ 126982 h 7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755" h="761877">
                <a:moveTo>
                  <a:pt x="0" y="126982"/>
                </a:moveTo>
                <a:cubicBezTo>
                  <a:pt x="0" y="56852"/>
                  <a:pt x="56852" y="0"/>
                  <a:pt x="126982" y="0"/>
                </a:cubicBezTo>
                <a:lnTo>
                  <a:pt x="1396773" y="0"/>
                </a:lnTo>
                <a:cubicBezTo>
                  <a:pt x="1466903" y="0"/>
                  <a:pt x="1523755" y="56852"/>
                  <a:pt x="1523755" y="126982"/>
                </a:cubicBezTo>
                <a:lnTo>
                  <a:pt x="1523755" y="634895"/>
                </a:lnTo>
                <a:cubicBezTo>
                  <a:pt x="1523755" y="705025"/>
                  <a:pt x="1466903" y="761877"/>
                  <a:pt x="1396773" y="761877"/>
                </a:cubicBezTo>
                <a:lnTo>
                  <a:pt x="126982" y="761877"/>
                </a:lnTo>
                <a:cubicBezTo>
                  <a:pt x="56852" y="761877"/>
                  <a:pt x="0" y="705025"/>
                  <a:pt x="0" y="634895"/>
                </a:cubicBezTo>
                <a:lnTo>
                  <a:pt x="0" y="12698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6722" tIns="86722" rIns="86722" bIns="86722" numCol="1" spcCol="1270" anchor="ctr" anchorCtr="0">
            <a:noAutofit/>
          </a:bodyPr>
          <a:lstStyle/>
          <a:p>
            <a:pPr marL="0" lvl="0" indent="0" algn="ctr" defTabSz="577850">
              <a:lnSpc>
                <a:spcPct val="90000"/>
              </a:lnSpc>
              <a:spcBef>
                <a:spcPct val="0"/>
              </a:spcBef>
              <a:spcAft>
                <a:spcPct val="35000"/>
              </a:spcAft>
              <a:buNone/>
            </a:pPr>
            <a:r>
              <a:rPr lang="es-MX" sz="1300" kern="1200" dirty="0">
                <a:solidFill>
                  <a:schemeClr val="tx1"/>
                </a:solidFill>
              </a:rPr>
              <a:t>Evaluación de riesgos respecto a controles</a:t>
            </a:r>
            <a:endParaRPr lang="es-ES" sz="1300" kern="1200" dirty="0">
              <a:solidFill>
                <a:schemeClr val="tx1"/>
              </a:solidFill>
            </a:endParaRPr>
          </a:p>
        </p:txBody>
      </p:sp>
      <p:sp>
        <p:nvSpPr>
          <p:cNvPr id="13" name="Forma libre: forma 12">
            <a:extLst>
              <a:ext uri="{FF2B5EF4-FFF2-40B4-BE49-F238E27FC236}">
                <a16:creationId xmlns:a16="http://schemas.microsoft.com/office/drawing/2014/main" id="{B1549ABB-54AE-4254-91EB-A3806E80BD2E}"/>
              </a:ext>
            </a:extLst>
          </p:cNvPr>
          <p:cNvSpPr/>
          <p:nvPr/>
        </p:nvSpPr>
        <p:spPr>
          <a:xfrm>
            <a:off x="1461003" y="3954634"/>
            <a:ext cx="1523755" cy="761877"/>
          </a:xfrm>
          <a:custGeom>
            <a:avLst/>
            <a:gdLst>
              <a:gd name="connsiteX0" fmla="*/ 0 w 1523755"/>
              <a:gd name="connsiteY0" fmla="*/ 126982 h 761877"/>
              <a:gd name="connsiteX1" fmla="*/ 126982 w 1523755"/>
              <a:gd name="connsiteY1" fmla="*/ 0 h 761877"/>
              <a:gd name="connsiteX2" fmla="*/ 1396773 w 1523755"/>
              <a:gd name="connsiteY2" fmla="*/ 0 h 761877"/>
              <a:gd name="connsiteX3" fmla="*/ 1523755 w 1523755"/>
              <a:gd name="connsiteY3" fmla="*/ 126982 h 761877"/>
              <a:gd name="connsiteX4" fmla="*/ 1523755 w 1523755"/>
              <a:gd name="connsiteY4" fmla="*/ 634895 h 761877"/>
              <a:gd name="connsiteX5" fmla="*/ 1396773 w 1523755"/>
              <a:gd name="connsiteY5" fmla="*/ 761877 h 761877"/>
              <a:gd name="connsiteX6" fmla="*/ 126982 w 1523755"/>
              <a:gd name="connsiteY6" fmla="*/ 761877 h 761877"/>
              <a:gd name="connsiteX7" fmla="*/ 0 w 1523755"/>
              <a:gd name="connsiteY7" fmla="*/ 634895 h 761877"/>
              <a:gd name="connsiteX8" fmla="*/ 0 w 1523755"/>
              <a:gd name="connsiteY8" fmla="*/ 126982 h 7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755" h="761877">
                <a:moveTo>
                  <a:pt x="0" y="126982"/>
                </a:moveTo>
                <a:cubicBezTo>
                  <a:pt x="0" y="56852"/>
                  <a:pt x="56852" y="0"/>
                  <a:pt x="126982" y="0"/>
                </a:cubicBezTo>
                <a:lnTo>
                  <a:pt x="1396773" y="0"/>
                </a:lnTo>
                <a:cubicBezTo>
                  <a:pt x="1466903" y="0"/>
                  <a:pt x="1523755" y="56852"/>
                  <a:pt x="1523755" y="126982"/>
                </a:cubicBezTo>
                <a:lnTo>
                  <a:pt x="1523755" y="634895"/>
                </a:lnTo>
                <a:cubicBezTo>
                  <a:pt x="1523755" y="705025"/>
                  <a:pt x="1466903" y="761877"/>
                  <a:pt x="1396773" y="761877"/>
                </a:cubicBezTo>
                <a:lnTo>
                  <a:pt x="126982" y="761877"/>
                </a:lnTo>
                <a:cubicBezTo>
                  <a:pt x="56852" y="761877"/>
                  <a:pt x="0" y="705025"/>
                  <a:pt x="0" y="634895"/>
                </a:cubicBezTo>
                <a:lnTo>
                  <a:pt x="0" y="12698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722" tIns="86722" rIns="86722" bIns="86722"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rPr>
              <a:t>Mapa de riesgos</a:t>
            </a:r>
          </a:p>
        </p:txBody>
      </p:sp>
      <p:sp>
        <p:nvSpPr>
          <p:cNvPr id="17" name="Forma libre: forma 16">
            <a:extLst>
              <a:ext uri="{FF2B5EF4-FFF2-40B4-BE49-F238E27FC236}">
                <a16:creationId xmlns:a16="http://schemas.microsoft.com/office/drawing/2014/main" id="{EDFAC789-B363-4BBB-AB1E-3DB268932871}"/>
              </a:ext>
            </a:extLst>
          </p:cNvPr>
          <p:cNvSpPr/>
          <p:nvPr/>
        </p:nvSpPr>
        <p:spPr>
          <a:xfrm>
            <a:off x="1864648" y="2186150"/>
            <a:ext cx="1523755" cy="761877"/>
          </a:xfrm>
          <a:custGeom>
            <a:avLst/>
            <a:gdLst>
              <a:gd name="connsiteX0" fmla="*/ 0 w 1523755"/>
              <a:gd name="connsiteY0" fmla="*/ 126982 h 761877"/>
              <a:gd name="connsiteX1" fmla="*/ 126982 w 1523755"/>
              <a:gd name="connsiteY1" fmla="*/ 0 h 761877"/>
              <a:gd name="connsiteX2" fmla="*/ 1396773 w 1523755"/>
              <a:gd name="connsiteY2" fmla="*/ 0 h 761877"/>
              <a:gd name="connsiteX3" fmla="*/ 1523755 w 1523755"/>
              <a:gd name="connsiteY3" fmla="*/ 126982 h 761877"/>
              <a:gd name="connsiteX4" fmla="*/ 1523755 w 1523755"/>
              <a:gd name="connsiteY4" fmla="*/ 634895 h 761877"/>
              <a:gd name="connsiteX5" fmla="*/ 1396773 w 1523755"/>
              <a:gd name="connsiteY5" fmla="*/ 761877 h 761877"/>
              <a:gd name="connsiteX6" fmla="*/ 126982 w 1523755"/>
              <a:gd name="connsiteY6" fmla="*/ 761877 h 761877"/>
              <a:gd name="connsiteX7" fmla="*/ 0 w 1523755"/>
              <a:gd name="connsiteY7" fmla="*/ 634895 h 761877"/>
              <a:gd name="connsiteX8" fmla="*/ 0 w 1523755"/>
              <a:gd name="connsiteY8" fmla="*/ 126982 h 76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755" h="761877">
                <a:moveTo>
                  <a:pt x="0" y="126982"/>
                </a:moveTo>
                <a:cubicBezTo>
                  <a:pt x="0" y="56852"/>
                  <a:pt x="56852" y="0"/>
                  <a:pt x="126982" y="0"/>
                </a:cubicBezTo>
                <a:lnTo>
                  <a:pt x="1396773" y="0"/>
                </a:lnTo>
                <a:cubicBezTo>
                  <a:pt x="1466903" y="0"/>
                  <a:pt x="1523755" y="56852"/>
                  <a:pt x="1523755" y="126982"/>
                </a:cubicBezTo>
                <a:lnTo>
                  <a:pt x="1523755" y="634895"/>
                </a:lnTo>
                <a:cubicBezTo>
                  <a:pt x="1523755" y="705025"/>
                  <a:pt x="1466903" y="761877"/>
                  <a:pt x="1396773" y="761877"/>
                </a:cubicBezTo>
                <a:lnTo>
                  <a:pt x="126982" y="761877"/>
                </a:lnTo>
                <a:cubicBezTo>
                  <a:pt x="56852" y="761877"/>
                  <a:pt x="0" y="705025"/>
                  <a:pt x="0" y="634895"/>
                </a:cubicBezTo>
                <a:lnTo>
                  <a:pt x="0" y="12698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722" tIns="86722" rIns="86722" bIns="86722" numCol="1" spcCol="1270" anchor="ctr" anchorCtr="0">
            <a:noAutofit/>
          </a:bodyPr>
          <a:lstStyle/>
          <a:p>
            <a:pPr marL="0" lvl="0" indent="0" algn="ctr" defTabSz="577850">
              <a:lnSpc>
                <a:spcPct val="90000"/>
              </a:lnSpc>
              <a:spcBef>
                <a:spcPct val="0"/>
              </a:spcBef>
              <a:spcAft>
                <a:spcPct val="35000"/>
              </a:spcAft>
              <a:buNone/>
            </a:pPr>
            <a:r>
              <a:rPr lang="es-MX" sz="1300" kern="1200" dirty="0">
                <a:solidFill>
                  <a:schemeClr val="tx1"/>
                </a:solidFill>
              </a:rPr>
              <a:t>Definición de estrategias y acciones de control</a:t>
            </a:r>
            <a:endParaRPr lang="es-ES" sz="1300" kern="1200" dirty="0">
              <a:solidFill>
                <a:schemeClr val="tx1"/>
              </a:solidFill>
            </a:endParaRPr>
          </a:p>
        </p:txBody>
      </p:sp>
    </p:spTree>
    <p:extLst>
      <p:ext uri="{BB962C8B-B14F-4D97-AF65-F5344CB8AC3E}">
        <p14:creationId xmlns:p14="http://schemas.microsoft.com/office/powerpoint/2010/main" val="39764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animBg="1"/>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31" y="133535"/>
            <a:ext cx="1810872" cy="700579"/>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802" y="318825"/>
            <a:ext cx="1810867" cy="466555"/>
          </a:xfrm>
          <a:prstGeom prst="rect">
            <a:avLst/>
          </a:prstGeom>
        </p:spPr>
      </p:pic>
      <p:graphicFrame>
        <p:nvGraphicFramePr>
          <p:cNvPr id="13" name="22 Diagrama">
            <a:extLst>
              <a:ext uri="{FF2B5EF4-FFF2-40B4-BE49-F238E27FC236}">
                <a16:creationId xmlns:a16="http://schemas.microsoft.com/office/drawing/2014/main" id="{DA026014-1C7D-413E-A6D2-6606A0F0A731}"/>
              </a:ext>
            </a:extLst>
          </p:cNvPr>
          <p:cNvGraphicFramePr/>
          <p:nvPr>
            <p:extLst>
              <p:ext uri="{D42A27DB-BD31-4B8C-83A1-F6EECF244321}">
                <p14:modId xmlns:p14="http://schemas.microsoft.com/office/powerpoint/2010/main" val="676467623"/>
              </p:ext>
            </p:extLst>
          </p:nvPr>
        </p:nvGraphicFramePr>
        <p:xfrm>
          <a:off x="431540" y="837116"/>
          <a:ext cx="8280920"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44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31" y="133535"/>
            <a:ext cx="1810872" cy="700579"/>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802" y="318825"/>
            <a:ext cx="1810867" cy="466555"/>
          </a:xfrm>
          <a:prstGeom prst="rect">
            <a:avLst/>
          </a:prstGeom>
        </p:spPr>
      </p:pic>
      <p:graphicFrame>
        <p:nvGraphicFramePr>
          <p:cNvPr id="8" name="22 Diagrama">
            <a:extLst>
              <a:ext uri="{FF2B5EF4-FFF2-40B4-BE49-F238E27FC236}">
                <a16:creationId xmlns:a16="http://schemas.microsoft.com/office/drawing/2014/main" id="{E05DB675-1175-4A70-8EDC-1D066DD83849}"/>
              </a:ext>
            </a:extLst>
          </p:cNvPr>
          <p:cNvGraphicFramePr/>
          <p:nvPr>
            <p:extLst>
              <p:ext uri="{D42A27DB-BD31-4B8C-83A1-F6EECF244321}">
                <p14:modId xmlns:p14="http://schemas.microsoft.com/office/powerpoint/2010/main" val="2810087012"/>
              </p:ext>
            </p:extLst>
          </p:nvPr>
        </p:nvGraphicFramePr>
        <p:xfrm>
          <a:off x="416294" y="932993"/>
          <a:ext cx="8280920"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544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27</a:t>
            </a:fld>
            <a:endParaRPr lang="es-MX" sz="1200"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0" y="2921168"/>
            <a:ext cx="1984083" cy="1015663"/>
          </a:xfrm>
          <a:prstGeom prst="rect">
            <a:avLst/>
          </a:prstGeom>
          <a:noFill/>
          <a:ln>
            <a:noFill/>
          </a:ln>
        </p:spPr>
        <p:txBody>
          <a:bodyPr wrap="square" rtlCol="0">
            <a:spAutoFit/>
          </a:bodyPr>
          <a:lstStyle/>
          <a:p>
            <a:pPr algn="ctr"/>
            <a:r>
              <a:rPr lang="es-MX" sz="2000" dirty="0">
                <a:solidFill>
                  <a:srgbClr val="BC0000"/>
                </a:solidFill>
                <a:cs typeface="Times New Roman" pitchFamily="18" charset="0"/>
              </a:rPr>
              <a:t>Diagrama de Administración de Riesgo (ARI):</a:t>
            </a: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27</a:t>
            </a:fld>
            <a:endParaRPr lang="es-MX" sz="1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2505075" y="209202"/>
            <a:ext cx="4536142" cy="6010623"/>
          </a:xfrm>
          <a:prstGeom prst="rect">
            <a:avLst/>
          </a:prstGeom>
        </p:spPr>
      </p:pic>
    </p:spTree>
    <p:extLst>
      <p:ext uri="{BB962C8B-B14F-4D97-AF65-F5344CB8AC3E}">
        <p14:creationId xmlns:p14="http://schemas.microsoft.com/office/powerpoint/2010/main" val="255123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085161805"/>
              </p:ext>
            </p:extLst>
          </p:nvPr>
        </p:nvGraphicFramePr>
        <p:xfrm>
          <a:off x="467545" y="242646"/>
          <a:ext cx="7848871" cy="518160"/>
        </p:xfrm>
        <a:graphic>
          <a:graphicData uri="http://schemas.openxmlformats.org/drawingml/2006/table">
            <a:tbl>
              <a:tblPr firstRow="1" bandRow="1">
                <a:tableStyleId>{69C7853C-536D-4A76-A0AE-DD22124D55A5}</a:tableStyleId>
              </a:tblPr>
              <a:tblGrid>
                <a:gridCol w="1671519">
                  <a:extLst>
                    <a:ext uri="{9D8B030D-6E8A-4147-A177-3AD203B41FA5}">
                      <a16:colId xmlns:a16="http://schemas.microsoft.com/office/drawing/2014/main" val="20000"/>
                    </a:ext>
                  </a:extLst>
                </a:gridCol>
                <a:gridCol w="2034892">
                  <a:extLst>
                    <a:ext uri="{9D8B030D-6E8A-4147-A177-3AD203B41FA5}">
                      <a16:colId xmlns:a16="http://schemas.microsoft.com/office/drawing/2014/main" val="20001"/>
                    </a:ext>
                  </a:extLst>
                </a:gridCol>
                <a:gridCol w="1962218">
                  <a:extLst>
                    <a:ext uri="{9D8B030D-6E8A-4147-A177-3AD203B41FA5}">
                      <a16:colId xmlns:a16="http://schemas.microsoft.com/office/drawing/2014/main" val="20002"/>
                    </a:ext>
                  </a:extLst>
                </a:gridCol>
                <a:gridCol w="2180242">
                  <a:extLst>
                    <a:ext uri="{9D8B030D-6E8A-4147-A177-3AD203B41FA5}">
                      <a16:colId xmlns:a16="http://schemas.microsoft.com/office/drawing/2014/main" val="20003"/>
                    </a:ext>
                  </a:extLst>
                </a:gridCol>
              </a:tblGrid>
              <a:tr h="502920">
                <a:tc>
                  <a:txBody>
                    <a:bodyPr/>
                    <a:lstStyle/>
                    <a:p>
                      <a:pPr algn="ctr"/>
                      <a:r>
                        <a:rPr lang="es-MX" sz="1400" dirty="0">
                          <a:solidFill>
                            <a:schemeClr val="tx1"/>
                          </a:solidFill>
                        </a:rPr>
                        <a:t>Titular de la Institución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a:solidFill>
                            <a:schemeClr val="tx1"/>
                          </a:solidFill>
                        </a:rPr>
                        <a:t>Coordinador</a:t>
                      </a:r>
                      <a:r>
                        <a:rPr lang="es-MX" sz="1400" baseline="0" dirty="0">
                          <a:solidFill>
                            <a:schemeClr val="tx1"/>
                          </a:solidFill>
                        </a:rPr>
                        <a:t> de Control Interno</a:t>
                      </a:r>
                      <a:endParaRPr lang="es-MX"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a:solidFill>
                            <a:schemeClr val="tx1"/>
                          </a:solidFill>
                        </a:rPr>
                        <a:t>Enlace</a:t>
                      </a:r>
                      <a:r>
                        <a:rPr lang="es-MX" sz="1400" baseline="0" dirty="0">
                          <a:solidFill>
                            <a:schemeClr val="tx1"/>
                          </a:solidFill>
                        </a:rPr>
                        <a:t> ARI</a:t>
                      </a:r>
                      <a:endParaRPr lang="es-MX"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a:solidFill>
                            <a:schemeClr val="tx1"/>
                          </a:solidFill>
                        </a:rPr>
                        <a:t>Responsables</a:t>
                      </a:r>
                      <a:r>
                        <a:rPr lang="es-MX" sz="1400" baseline="0" dirty="0">
                          <a:solidFill>
                            <a:schemeClr val="tx1"/>
                          </a:solidFill>
                        </a:rPr>
                        <a:t> de Unidades Administrativas</a:t>
                      </a:r>
                      <a:endParaRPr lang="es-MX"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6" name="5 Diagrama"/>
          <p:cNvGraphicFramePr/>
          <p:nvPr>
            <p:extLst>
              <p:ext uri="{D42A27DB-BD31-4B8C-83A1-F6EECF244321}">
                <p14:modId xmlns:p14="http://schemas.microsoft.com/office/powerpoint/2010/main" val="1426300275"/>
              </p:ext>
            </p:extLst>
          </p:nvPr>
        </p:nvGraphicFramePr>
        <p:xfrm>
          <a:off x="467544" y="748928"/>
          <a:ext cx="7920880" cy="1455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o 1">
            <a:extLst>
              <a:ext uri="{FF2B5EF4-FFF2-40B4-BE49-F238E27FC236}">
                <a16:creationId xmlns:a16="http://schemas.microsoft.com/office/drawing/2014/main" id="{CC85CA5C-A2A9-48BD-BB76-5EA8D0D15858}"/>
              </a:ext>
            </a:extLst>
          </p:cNvPr>
          <p:cNvGrpSpPr/>
          <p:nvPr/>
        </p:nvGrpSpPr>
        <p:grpSpPr>
          <a:xfrm>
            <a:off x="771777" y="1628800"/>
            <a:ext cx="7776864" cy="1440160"/>
            <a:chOff x="771777" y="1628800"/>
            <a:chExt cx="7776864" cy="1440160"/>
          </a:xfrm>
        </p:grpSpPr>
        <p:sp>
          <p:nvSpPr>
            <p:cNvPr id="3" name="Rectángulo 2">
              <a:extLst>
                <a:ext uri="{FF2B5EF4-FFF2-40B4-BE49-F238E27FC236}">
                  <a16:creationId xmlns:a16="http://schemas.microsoft.com/office/drawing/2014/main" id="{F29420BD-D172-421B-A958-6E83B3571E01}"/>
                </a:ext>
              </a:extLst>
            </p:cNvPr>
            <p:cNvSpPr/>
            <p:nvPr/>
          </p:nvSpPr>
          <p:spPr>
            <a:xfrm>
              <a:off x="771777" y="1628800"/>
              <a:ext cx="7776864" cy="1440160"/>
            </a:xfrm>
            <a:prstGeom prst="rect">
              <a:avLst/>
            </a:prstGeom>
            <a:noFill/>
          </p:spPr>
        </p:sp>
        <p:sp>
          <p:nvSpPr>
            <p:cNvPr id="5" name="Flecha: a la derecha 4">
              <a:extLst>
                <a:ext uri="{FF2B5EF4-FFF2-40B4-BE49-F238E27FC236}">
                  <a16:creationId xmlns:a16="http://schemas.microsoft.com/office/drawing/2014/main" id="{D218F771-5BD5-4373-8754-DF0AE9B3D096}"/>
                </a:ext>
              </a:extLst>
            </p:cNvPr>
            <p:cNvSpPr/>
            <p:nvPr/>
          </p:nvSpPr>
          <p:spPr>
            <a:xfrm flipH="1">
              <a:off x="3204624" y="1924771"/>
              <a:ext cx="2047684" cy="83705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orma libre: forma 6">
              <a:extLst>
                <a:ext uri="{FF2B5EF4-FFF2-40B4-BE49-F238E27FC236}">
                  <a16:creationId xmlns:a16="http://schemas.microsoft.com/office/drawing/2014/main" id="{49AE6365-6822-4FC8-A547-B43DEDADC10E}"/>
                </a:ext>
              </a:extLst>
            </p:cNvPr>
            <p:cNvSpPr/>
            <p:nvPr/>
          </p:nvSpPr>
          <p:spPr>
            <a:xfrm>
              <a:off x="2271824" y="2211648"/>
              <a:ext cx="1566751" cy="576064"/>
            </a:xfrm>
            <a:custGeom>
              <a:avLst/>
              <a:gdLst>
                <a:gd name="connsiteX0" fmla="*/ 0 w 2340650"/>
                <a:gd name="connsiteY0" fmla="*/ 96013 h 576064"/>
                <a:gd name="connsiteX1" fmla="*/ 96013 w 2340650"/>
                <a:gd name="connsiteY1" fmla="*/ 0 h 576064"/>
                <a:gd name="connsiteX2" fmla="*/ 2244637 w 2340650"/>
                <a:gd name="connsiteY2" fmla="*/ 0 h 576064"/>
                <a:gd name="connsiteX3" fmla="*/ 2340650 w 2340650"/>
                <a:gd name="connsiteY3" fmla="*/ 96013 h 576064"/>
                <a:gd name="connsiteX4" fmla="*/ 2340650 w 2340650"/>
                <a:gd name="connsiteY4" fmla="*/ 480051 h 576064"/>
                <a:gd name="connsiteX5" fmla="*/ 2244637 w 2340650"/>
                <a:gd name="connsiteY5" fmla="*/ 576064 h 576064"/>
                <a:gd name="connsiteX6" fmla="*/ 96013 w 2340650"/>
                <a:gd name="connsiteY6" fmla="*/ 576064 h 576064"/>
                <a:gd name="connsiteX7" fmla="*/ 0 w 2340650"/>
                <a:gd name="connsiteY7" fmla="*/ 480051 h 576064"/>
                <a:gd name="connsiteX8" fmla="*/ 0 w 2340650"/>
                <a:gd name="connsiteY8"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650" h="576064">
                  <a:moveTo>
                    <a:pt x="0" y="96013"/>
                  </a:moveTo>
                  <a:cubicBezTo>
                    <a:pt x="0" y="42986"/>
                    <a:pt x="42986" y="0"/>
                    <a:pt x="96013" y="0"/>
                  </a:cubicBezTo>
                  <a:lnTo>
                    <a:pt x="2244637" y="0"/>
                  </a:lnTo>
                  <a:cubicBezTo>
                    <a:pt x="2297664" y="0"/>
                    <a:pt x="2340650" y="42986"/>
                    <a:pt x="2340650" y="96013"/>
                  </a:cubicBezTo>
                  <a:lnTo>
                    <a:pt x="2340650" y="480051"/>
                  </a:lnTo>
                  <a:cubicBezTo>
                    <a:pt x="2340650" y="533078"/>
                    <a:pt x="2297664" y="576064"/>
                    <a:pt x="2244637" y="576064"/>
                  </a:cubicBezTo>
                  <a:lnTo>
                    <a:pt x="96013" y="576064"/>
                  </a:lnTo>
                  <a:cubicBezTo>
                    <a:pt x="42986" y="576064"/>
                    <a:pt x="0" y="533078"/>
                    <a:pt x="0" y="480051"/>
                  </a:cubicBezTo>
                  <a:lnTo>
                    <a:pt x="0" y="96013"/>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841" tIns="73841" rIns="73841" bIns="73841" numCol="1" spcCol="1270" anchor="ctr" anchorCtr="0">
              <a:noAutofit/>
            </a:bodyPr>
            <a:lstStyle/>
            <a:p>
              <a:pPr marL="0" lvl="0" indent="0" algn="ctr" defTabSz="533400">
                <a:lnSpc>
                  <a:spcPct val="90000"/>
                </a:lnSpc>
                <a:spcBef>
                  <a:spcPct val="0"/>
                </a:spcBef>
                <a:spcAft>
                  <a:spcPct val="35000"/>
                </a:spcAft>
                <a:buNone/>
              </a:pPr>
              <a:r>
                <a:rPr lang="es-MX" sz="1200" kern="1200" dirty="0"/>
                <a:t>Revisa proyectos de Mapa y Matriz de Riesgos</a:t>
              </a:r>
            </a:p>
          </p:txBody>
        </p:sp>
        <p:sp>
          <p:nvSpPr>
            <p:cNvPr id="15" name="Forma libre: forma 14">
              <a:extLst>
                <a:ext uri="{FF2B5EF4-FFF2-40B4-BE49-F238E27FC236}">
                  <a16:creationId xmlns:a16="http://schemas.microsoft.com/office/drawing/2014/main" id="{676582FE-0919-4C9E-B601-680F7ABAA173}"/>
                </a:ext>
              </a:extLst>
            </p:cNvPr>
            <p:cNvSpPr/>
            <p:nvPr/>
          </p:nvSpPr>
          <p:spPr>
            <a:xfrm>
              <a:off x="4197489" y="2211648"/>
              <a:ext cx="2574087" cy="576064"/>
            </a:xfrm>
            <a:custGeom>
              <a:avLst/>
              <a:gdLst>
                <a:gd name="connsiteX0" fmla="*/ 0 w 2783957"/>
                <a:gd name="connsiteY0" fmla="*/ 96013 h 576064"/>
                <a:gd name="connsiteX1" fmla="*/ 96013 w 2783957"/>
                <a:gd name="connsiteY1" fmla="*/ 0 h 576064"/>
                <a:gd name="connsiteX2" fmla="*/ 2687944 w 2783957"/>
                <a:gd name="connsiteY2" fmla="*/ 0 h 576064"/>
                <a:gd name="connsiteX3" fmla="*/ 2783957 w 2783957"/>
                <a:gd name="connsiteY3" fmla="*/ 96013 h 576064"/>
                <a:gd name="connsiteX4" fmla="*/ 2783957 w 2783957"/>
                <a:gd name="connsiteY4" fmla="*/ 480051 h 576064"/>
                <a:gd name="connsiteX5" fmla="*/ 2687944 w 2783957"/>
                <a:gd name="connsiteY5" fmla="*/ 576064 h 576064"/>
                <a:gd name="connsiteX6" fmla="*/ 96013 w 2783957"/>
                <a:gd name="connsiteY6" fmla="*/ 576064 h 576064"/>
                <a:gd name="connsiteX7" fmla="*/ 0 w 2783957"/>
                <a:gd name="connsiteY7" fmla="*/ 480051 h 576064"/>
                <a:gd name="connsiteX8" fmla="*/ 0 w 2783957"/>
                <a:gd name="connsiteY8" fmla="*/ 96013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3957" h="576064">
                  <a:moveTo>
                    <a:pt x="0" y="96013"/>
                  </a:moveTo>
                  <a:cubicBezTo>
                    <a:pt x="0" y="42986"/>
                    <a:pt x="42986" y="0"/>
                    <a:pt x="96013" y="0"/>
                  </a:cubicBezTo>
                  <a:lnTo>
                    <a:pt x="2687944" y="0"/>
                  </a:lnTo>
                  <a:cubicBezTo>
                    <a:pt x="2740971" y="0"/>
                    <a:pt x="2783957" y="42986"/>
                    <a:pt x="2783957" y="96013"/>
                  </a:cubicBezTo>
                  <a:lnTo>
                    <a:pt x="2783957" y="480051"/>
                  </a:lnTo>
                  <a:cubicBezTo>
                    <a:pt x="2783957" y="533078"/>
                    <a:pt x="2740971" y="576064"/>
                    <a:pt x="2687944" y="576064"/>
                  </a:cubicBezTo>
                  <a:lnTo>
                    <a:pt x="96013" y="576064"/>
                  </a:lnTo>
                  <a:cubicBezTo>
                    <a:pt x="42986" y="576064"/>
                    <a:pt x="0" y="533078"/>
                    <a:pt x="0" y="480051"/>
                  </a:cubicBezTo>
                  <a:lnTo>
                    <a:pt x="0" y="96013"/>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3841" tIns="73841" rIns="73841" bIns="73841" numCol="1" spcCol="1270" anchor="ctr" anchorCtr="0">
              <a:noAutofit/>
            </a:bodyPr>
            <a:lstStyle/>
            <a:p>
              <a:pPr marL="0" lvl="0" indent="0" algn="ctr" defTabSz="533400">
                <a:lnSpc>
                  <a:spcPct val="90000"/>
                </a:lnSpc>
                <a:spcBef>
                  <a:spcPct val="0"/>
                </a:spcBef>
                <a:spcAft>
                  <a:spcPct val="35000"/>
                </a:spcAft>
                <a:buNone/>
              </a:pPr>
              <a:r>
                <a:rPr lang="es-MX" sz="1200" b="0" kern="1200"/>
                <a:t>Revisa y analiza riesgos, define con el Coordinador propuesta de riesgos y elabora proyecto de Matriz y Mapa </a:t>
              </a:r>
              <a:endParaRPr lang="es-MX" sz="1200" b="0" kern="1200" dirty="0"/>
            </a:p>
          </p:txBody>
        </p:sp>
      </p:grpSp>
      <p:sp>
        <p:nvSpPr>
          <p:cNvPr id="9" name="8 Flecha curvada hacia la izquierda"/>
          <p:cNvSpPr/>
          <p:nvPr/>
        </p:nvSpPr>
        <p:spPr>
          <a:xfrm>
            <a:off x="8244408" y="1268760"/>
            <a:ext cx="648072" cy="12241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Arial" panose="020B0604020202020204" pitchFamily="34" charset="0"/>
              <a:cs typeface="Arial" panose="020B0604020202020204" pitchFamily="34" charset="0"/>
            </a:endParaRPr>
          </a:p>
        </p:txBody>
      </p:sp>
      <p:graphicFrame>
        <p:nvGraphicFramePr>
          <p:cNvPr id="10" name="9 Diagrama"/>
          <p:cNvGraphicFramePr/>
          <p:nvPr>
            <p:extLst>
              <p:ext uri="{D42A27DB-BD31-4B8C-83A1-F6EECF244321}">
                <p14:modId xmlns:p14="http://schemas.microsoft.com/office/powerpoint/2010/main" val="498272851"/>
              </p:ext>
            </p:extLst>
          </p:nvPr>
        </p:nvGraphicFramePr>
        <p:xfrm>
          <a:off x="539552" y="2549128"/>
          <a:ext cx="7632848" cy="1455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0 Flecha curvada hacia la derecha"/>
          <p:cNvSpPr/>
          <p:nvPr/>
        </p:nvSpPr>
        <p:spPr>
          <a:xfrm>
            <a:off x="771777" y="2392772"/>
            <a:ext cx="720080" cy="12241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Arial" panose="020B0604020202020204" pitchFamily="34" charset="0"/>
              <a:cs typeface="Arial" panose="020B0604020202020204" pitchFamily="34" charset="0"/>
            </a:endParaRPr>
          </a:p>
        </p:txBody>
      </p:sp>
      <p:sp>
        <p:nvSpPr>
          <p:cNvPr id="12" name="11 Flecha curvada hacia la izquierda"/>
          <p:cNvSpPr/>
          <p:nvPr/>
        </p:nvSpPr>
        <p:spPr>
          <a:xfrm>
            <a:off x="6908665" y="3170189"/>
            <a:ext cx="648072"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Arial" panose="020B0604020202020204" pitchFamily="34" charset="0"/>
              <a:cs typeface="Arial" panose="020B0604020202020204" pitchFamily="34" charset="0"/>
            </a:endParaRPr>
          </a:p>
        </p:txBody>
      </p:sp>
      <p:grpSp>
        <p:nvGrpSpPr>
          <p:cNvPr id="16" name="Grupo 15">
            <a:extLst>
              <a:ext uri="{FF2B5EF4-FFF2-40B4-BE49-F238E27FC236}">
                <a16:creationId xmlns:a16="http://schemas.microsoft.com/office/drawing/2014/main" id="{3D957A78-89D9-44B5-951F-42C0AF030777}"/>
              </a:ext>
            </a:extLst>
          </p:cNvPr>
          <p:cNvGrpSpPr/>
          <p:nvPr/>
        </p:nvGrpSpPr>
        <p:grpSpPr>
          <a:xfrm>
            <a:off x="2005095" y="4004187"/>
            <a:ext cx="2655129" cy="1289810"/>
            <a:chOff x="2005095" y="4004187"/>
            <a:chExt cx="2655129" cy="1289810"/>
          </a:xfrm>
        </p:grpSpPr>
        <p:sp>
          <p:nvSpPr>
            <p:cNvPr id="17" name="Flecha: a la derecha 16">
              <a:extLst>
                <a:ext uri="{FF2B5EF4-FFF2-40B4-BE49-F238E27FC236}">
                  <a16:creationId xmlns:a16="http://schemas.microsoft.com/office/drawing/2014/main" id="{EBDCB3F5-911C-4D56-BB1B-A1A97F792BB5}"/>
                </a:ext>
              </a:extLst>
            </p:cNvPr>
            <p:cNvSpPr/>
            <p:nvPr/>
          </p:nvSpPr>
          <p:spPr>
            <a:xfrm rot="5400000">
              <a:off x="3148878" y="4485416"/>
              <a:ext cx="268591" cy="455949"/>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Forma libre: forma 17">
              <a:extLst>
                <a:ext uri="{FF2B5EF4-FFF2-40B4-BE49-F238E27FC236}">
                  <a16:creationId xmlns:a16="http://schemas.microsoft.com/office/drawing/2014/main" id="{1B0EDA1B-619E-4DE7-832D-8BC0F2EC58CA}"/>
                </a:ext>
              </a:extLst>
            </p:cNvPr>
            <p:cNvSpPr/>
            <p:nvPr/>
          </p:nvSpPr>
          <p:spPr>
            <a:xfrm>
              <a:off x="2016693" y="4004187"/>
              <a:ext cx="2375275" cy="585922"/>
            </a:xfrm>
            <a:custGeom>
              <a:avLst/>
              <a:gdLst>
                <a:gd name="connsiteX0" fmla="*/ 0 w 2375275"/>
                <a:gd name="connsiteY0" fmla="*/ 97656 h 585922"/>
                <a:gd name="connsiteX1" fmla="*/ 97656 w 2375275"/>
                <a:gd name="connsiteY1" fmla="*/ 0 h 585922"/>
                <a:gd name="connsiteX2" fmla="*/ 2277619 w 2375275"/>
                <a:gd name="connsiteY2" fmla="*/ 0 h 585922"/>
                <a:gd name="connsiteX3" fmla="*/ 2375275 w 2375275"/>
                <a:gd name="connsiteY3" fmla="*/ 97656 h 585922"/>
                <a:gd name="connsiteX4" fmla="*/ 2375275 w 2375275"/>
                <a:gd name="connsiteY4" fmla="*/ 488266 h 585922"/>
                <a:gd name="connsiteX5" fmla="*/ 2277619 w 2375275"/>
                <a:gd name="connsiteY5" fmla="*/ 585922 h 585922"/>
                <a:gd name="connsiteX6" fmla="*/ 97656 w 2375275"/>
                <a:gd name="connsiteY6" fmla="*/ 585922 h 585922"/>
                <a:gd name="connsiteX7" fmla="*/ 0 w 2375275"/>
                <a:gd name="connsiteY7" fmla="*/ 488266 h 585922"/>
                <a:gd name="connsiteX8" fmla="*/ 0 w 2375275"/>
                <a:gd name="connsiteY8" fmla="*/ 97656 h 58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275" h="585922">
                  <a:moveTo>
                    <a:pt x="0" y="97656"/>
                  </a:moveTo>
                  <a:cubicBezTo>
                    <a:pt x="0" y="43722"/>
                    <a:pt x="43722" y="0"/>
                    <a:pt x="97656" y="0"/>
                  </a:cubicBezTo>
                  <a:lnTo>
                    <a:pt x="2277619" y="0"/>
                  </a:lnTo>
                  <a:cubicBezTo>
                    <a:pt x="2331553" y="0"/>
                    <a:pt x="2375275" y="43722"/>
                    <a:pt x="2375275" y="97656"/>
                  </a:cubicBezTo>
                  <a:lnTo>
                    <a:pt x="2375275" y="488266"/>
                  </a:lnTo>
                  <a:cubicBezTo>
                    <a:pt x="2375275" y="542200"/>
                    <a:pt x="2331553" y="585922"/>
                    <a:pt x="2277619" y="585922"/>
                  </a:cubicBezTo>
                  <a:lnTo>
                    <a:pt x="97656" y="585922"/>
                  </a:lnTo>
                  <a:cubicBezTo>
                    <a:pt x="43722" y="585922"/>
                    <a:pt x="0" y="542200"/>
                    <a:pt x="0" y="488266"/>
                  </a:cubicBezTo>
                  <a:lnTo>
                    <a:pt x="0" y="97656"/>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322" tIns="74322" rIns="74322" bIns="74322" numCol="1" spcCol="1270" anchor="ctr" anchorCtr="0">
              <a:noAutofit/>
            </a:bodyPr>
            <a:lstStyle/>
            <a:p>
              <a:pPr marL="0" lvl="0" indent="0" algn="ctr" defTabSz="533400">
                <a:lnSpc>
                  <a:spcPct val="90000"/>
                </a:lnSpc>
                <a:spcBef>
                  <a:spcPct val="0"/>
                </a:spcBef>
                <a:spcAft>
                  <a:spcPct val="35000"/>
                </a:spcAft>
                <a:buNone/>
              </a:pPr>
              <a:r>
                <a:rPr lang="es-MX" sz="1200" kern="1200" dirty="0"/>
                <a:t>Revisa el proyecto del PTAR, conjuntamente con el Enlace de Administración de Riesgos . </a:t>
              </a:r>
            </a:p>
          </p:txBody>
        </p:sp>
        <p:sp>
          <p:nvSpPr>
            <p:cNvPr id="19" name="Forma libre: forma 18">
              <a:extLst>
                <a:ext uri="{FF2B5EF4-FFF2-40B4-BE49-F238E27FC236}">
                  <a16:creationId xmlns:a16="http://schemas.microsoft.com/office/drawing/2014/main" id="{121AA4FB-0793-42DE-A682-3A359ACCE6B4}"/>
                </a:ext>
              </a:extLst>
            </p:cNvPr>
            <p:cNvSpPr/>
            <p:nvPr/>
          </p:nvSpPr>
          <p:spPr>
            <a:xfrm>
              <a:off x="2005095" y="4776803"/>
              <a:ext cx="2655129" cy="517194"/>
            </a:xfrm>
            <a:custGeom>
              <a:avLst/>
              <a:gdLst>
                <a:gd name="connsiteX0" fmla="*/ 0 w 2655129"/>
                <a:gd name="connsiteY0" fmla="*/ 86201 h 517194"/>
                <a:gd name="connsiteX1" fmla="*/ 86201 w 2655129"/>
                <a:gd name="connsiteY1" fmla="*/ 0 h 517194"/>
                <a:gd name="connsiteX2" fmla="*/ 2568928 w 2655129"/>
                <a:gd name="connsiteY2" fmla="*/ 0 h 517194"/>
                <a:gd name="connsiteX3" fmla="*/ 2655129 w 2655129"/>
                <a:gd name="connsiteY3" fmla="*/ 86201 h 517194"/>
                <a:gd name="connsiteX4" fmla="*/ 2655129 w 2655129"/>
                <a:gd name="connsiteY4" fmla="*/ 430993 h 517194"/>
                <a:gd name="connsiteX5" fmla="*/ 2568928 w 2655129"/>
                <a:gd name="connsiteY5" fmla="*/ 517194 h 517194"/>
                <a:gd name="connsiteX6" fmla="*/ 86201 w 2655129"/>
                <a:gd name="connsiteY6" fmla="*/ 517194 h 517194"/>
                <a:gd name="connsiteX7" fmla="*/ 0 w 2655129"/>
                <a:gd name="connsiteY7" fmla="*/ 430993 h 517194"/>
                <a:gd name="connsiteX8" fmla="*/ 0 w 2655129"/>
                <a:gd name="connsiteY8" fmla="*/ 86201 h 51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129" h="517194">
                  <a:moveTo>
                    <a:pt x="0" y="86201"/>
                  </a:moveTo>
                  <a:cubicBezTo>
                    <a:pt x="0" y="38594"/>
                    <a:pt x="38594" y="0"/>
                    <a:pt x="86201" y="0"/>
                  </a:cubicBezTo>
                  <a:lnTo>
                    <a:pt x="2568928" y="0"/>
                  </a:lnTo>
                  <a:cubicBezTo>
                    <a:pt x="2616535" y="0"/>
                    <a:pt x="2655129" y="38594"/>
                    <a:pt x="2655129" y="86201"/>
                  </a:cubicBezTo>
                  <a:lnTo>
                    <a:pt x="2655129" y="430993"/>
                  </a:lnTo>
                  <a:cubicBezTo>
                    <a:pt x="2655129" y="478600"/>
                    <a:pt x="2616535" y="517194"/>
                    <a:pt x="2568928" y="517194"/>
                  </a:cubicBezTo>
                  <a:lnTo>
                    <a:pt x="86201" y="517194"/>
                  </a:lnTo>
                  <a:cubicBezTo>
                    <a:pt x="38594" y="517194"/>
                    <a:pt x="0" y="478600"/>
                    <a:pt x="0" y="430993"/>
                  </a:cubicBezTo>
                  <a:lnTo>
                    <a:pt x="0" y="86201"/>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0967" tIns="70967" rIns="70967" bIns="70967" numCol="1" spcCol="1270" anchor="ctr" anchorCtr="0">
              <a:noAutofit/>
            </a:bodyPr>
            <a:lstStyle/>
            <a:p>
              <a:pPr marL="0" lvl="0" indent="0" algn="ctr" defTabSz="533400">
                <a:lnSpc>
                  <a:spcPct val="90000"/>
                </a:lnSpc>
                <a:spcBef>
                  <a:spcPct val="0"/>
                </a:spcBef>
                <a:spcAft>
                  <a:spcPct val="35000"/>
                </a:spcAft>
                <a:buNone/>
              </a:pPr>
              <a:r>
                <a:rPr lang="es-MX" sz="1200" kern="1200" dirty="0"/>
                <a:t>Presenta al Titular de la Institución para autorización y firma el Mapa y Matriz de Riesgos y PTAR</a:t>
              </a:r>
            </a:p>
          </p:txBody>
        </p:sp>
      </p:grpSp>
      <p:graphicFrame>
        <p:nvGraphicFramePr>
          <p:cNvPr id="14" name="13 Diagrama"/>
          <p:cNvGraphicFramePr/>
          <p:nvPr>
            <p:extLst>
              <p:ext uri="{D42A27DB-BD31-4B8C-83A1-F6EECF244321}">
                <p14:modId xmlns:p14="http://schemas.microsoft.com/office/powerpoint/2010/main" val="2312828162"/>
              </p:ext>
            </p:extLst>
          </p:nvPr>
        </p:nvGraphicFramePr>
        <p:xfrm>
          <a:off x="539551" y="5075328"/>
          <a:ext cx="8009089" cy="139078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26133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29</a:t>
            </a:fld>
            <a:endParaRPr lang="es-MX" sz="1200" dirty="0">
              <a:latin typeface="Times New Roman" panose="02020603050405020304" pitchFamily="18" charset="0"/>
              <a:cs typeface="Times New Roman" panose="02020603050405020304" pitchFamily="18" charset="0"/>
            </a:endParaRPr>
          </a:p>
        </p:txBody>
      </p:sp>
      <p:sp>
        <p:nvSpPr>
          <p:cNvPr id="9" name="8 CuadroTexto"/>
          <p:cNvSpPr txBox="1"/>
          <p:nvPr/>
        </p:nvSpPr>
        <p:spPr>
          <a:xfrm>
            <a:off x="92367" y="1024881"/>
            <a:ext cx="6998431" cy="400110"/>
          </a:xfrm>
          <a:prstGeom prst="rect">
            <a:avLst/>
          </a:prstGeom>
          <a:noFill/>
          <a:ln>
            <a:noFill/>
          </a:ln>
        </p:spPr>
        <p:txBody>
          <a:bodyPr wrap="square" rtlCol="0">
            <a:spAutoFit/>
          </a:bodyPr>
          <a:lstStyle/>
          <a:p>
            <a:pPr algn="ctr"/>
            <a:r>
              <a:rPr lang="es-MX" sz="2000" dirty="0">
                <a:solidFill>
                  <a:srgbClr val="BC0000"/>
                </a:solidFill>
                <a:cs typeface="Times New Roman" pitchFamily="18" charset="0"/>
              </a:rPr>
              <a:t>Cronograma de Administración de Riesgos</a:t>
            </a:r>
          </a:p>
        </p:txBody>
      </p:sp>
      <p:sp>
        <p:nvSpPr>
          <p:cNvPr id="16" name="6 Marcador de número de diapositiva"/>
          <p:cNvSpPr txBox="1">
            <a:spLocks/>
          </p:cNvSpPr>
          <p:nvPr/>
        </p:nvSpPr>
        <p:spPr>
          <a:xfrm>
            <a:off x="6660232" y="6520259"/>
            <a:ext cx="2133600" cy="365125"/>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5A039F-B126-4D6D-B429-B77AE0B31614}" type="slidenum">
              <a:rPr lang="es-MX" sz="1200" smtClean="0">
                <a:latin typeface="Times New Roman" panose="02020603050405020304" pitchFamily="18" charset="0"/>
                <a:cs typeface="Times New Roman" panose="02020603050405020304" pitchFamily="18" charset="0"/>
              </a:rPr>
              <a:pPr algn="r"/>
              <a:t>29</a:t>
            </a:fld>
            <a:endParaRPr lang="es-MX" sz="1200"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65208" y="2329177"/>
            <a:ext cx="1019287" cy="2308324"/>
          </a:xfrm>
          <a:prstGeom prst="rect">
            <a:avLst/>
          </a:prstGeom>
          <a:noFill/>
        </p:spPr>
        <p:txBody>
          <a:bodyPr wrap="square" rtlCol="0">
            <a:spAutoFit/>
          </a:bodyPr>
          <a:lstStyle/>
          <a:p>
            <a:pPr algn="just"/>
            <a:r>
              <a:rPr lang="es-MX" sz="900" dirty="0"/>
              <a:t>Dentro de los primeros   </a:t>
            </a:r>
            <a:r>
              <a:rPr lang="es-MX" sz="900" b="1" dirty="0"/>
              <a:t>15 días hábiles</a:t>
            </a:r>
            <a:r>
              <a:rPr lang="es-MX" sz="900" dirty="0"/>
              <a:t>:</a:t>
            </a:r>
          </a:p>
          <a:p>
            <a:pPr algn="just"/>
            <a:r>
              <a:rPr lang="es-MX" sz="900" dirty="0"/>
              <a:t>4to. Reporte de Avance </a:t>
            </a:r>
            <a:r>
              <a:rPr lang="es-MX" sz="900" b="1" dirty="0"/>
              <a:t>Trimestral </a:t>
            </a:r>
            <a:r>
              <a:rPr lang="es-MX" sz="900" dirty="0"/>
              <a:t>del PTAR – dentro de los 15 días hábiles.</a:t>
            </a:r>
          </a:p>
          <a:p>
            <a:pPr algn="just"/>
            <a:endParaRPr lang="es-MX" sz="900" dirty="0"/>
          </a:p>
          <a:p>
            <a:pPr algn="just"/>
            <a:r>
              <a:rPr lang="es-MX" sz="900" b="1" dirty="0"/>
              <a:t>31 de enero:</a:t>
            </a:r>
          </a:p>
          <a:p>
            <a:pPr algn="just"/>
            <a:r>
              <a:rPr lang="es-MX" sz="900" dirty="0"/>
              <a:t>Entrega del Reporte </a:t>
            </a:r>
            <a:r>
              <a:rPr lang="es-MX" sz="900" b="1" dirty="0"/>
              <a:t>Anual de Comportamiento de los Riesgos (RAC)</a:t>
            </a:r>
          </a:p>
        </p:txBody>
      </p:sp>
      <p:sp>
        <p:nvSpPr>
          <p:cNvPr id="17" name="CuadroTexto 16"/>
          <p:cNvSpPr txBox="1"/>
          <p:nvPr/>
        </p:nvSpPr>
        <p:spPr>
          <a:xfrm>
            <a:off x="2350396" y="2302169"/>
            <a:ext cx="837126" cy="1615827"/>
          </a:xfrm>
          <a:prstGeom prst="rect">
            <a:avLst/>
          </a:prstGeom>
          <a:noFill/>
        </p:spPr>
        <p:txBody>
          <a:bodyPr wrap="square" rtlCol="0">
            <a:spAutoFit/>
          </a:bodyPr>
          <a:lstStyle/>
          <a:p>
            <a:pPr algn="just"/>
            <a:r>
              <a:rPr lang="es-MX" sz="900" dirty="0"/>
              <a:t>Dentro de los primeros   </a:t>
            </a:r>
            <a:r>
              <a:rPr lang="es-MX" sz="900" b="1" dirty="0"/>
              <a:t>10 días hábiles</a:t>
            </a:r>
            <a:r>
              <a:rPr lang="es-MX" sz="900" dirty="0"/>
              <a:t>:</a:t>
            </a:r>
          </a:p>
          <a:p>
            <a:pPr algn="just"/>
            <a:r>
              <a:rPr lang="es-MX" sz="900" dirty="0"/>
              <a:t>1er. Reporte de Avance </a:t>
            </a:r>
            <a:r>
              <a:rPr lang="es-MX" sz="900" b="1" dirty="0"/>
              <a:t>Trimestral </a:t>
            </a:r>
            <a:r>
              <a:rPr lang="es-MX" sz="900" dirty="0"/>
              <a:t>del PTAR – dentro de los 15 días hábiles.</a:t>
            </a:r>
          </a:p>
          <a:p>
            <a:pPr algn="just"/>
            <a:endParaRPr lang="es-MX" sz="900" dirty="0"/>
          </a:p>
        </p:txBody>
      </p:sp>
      <p:sp>
        <p:nvSpPr>
          <p:cNvPr id="18" name="CuadroTexto 17"/>
          <p:cNvSpPr txBox="1"/>
          <p:nvPr/>
        </p:nvSpPr>
        <p:spPr>
          <a:xfrm>
            <a:off x="4505314" y="2305011"/>
            <a:ext cx="907934" cy="1477328"/>
          </a:xfrm>
          <a:prstGeom prst="rect">
            <a:avLst/>
          </a:prstGeom>
          <a:noFill/>
        </p:spPr>
        <p:txBody>
          <a:bodyPr wrap="square" rtlCol="0">
            <a:spAutoFit/>
          </a:bodyPr>
          <a:lstStyle/>
          <a:p>
            <a:pPr algn="just"/>
            <a:r>
              <a:rPr lang="es-MX" sz="900" dirty="0"/>
              <a:t>Las Unidades administrativas entregan al 2do. Reporte de Avance </a:t>
            </a:r>
            <a:r>
              <a:rPr lang="es-MX" sz="900" b="1" dirty="0"/>
              <a:t>Trimestral </a:t>
            </a:r>
            <a:r>
              <a:rPr lang="es-MX" sz="900" dirty="0"/>
              <a:t>del PTAR – dentro de los 15 días hábiles.</a:t>
            </a:r>
          </a:p>
          <a:p>
            <a:pPr algn="just"/>
            <a:endParaRPr lang="es-MX" sz="900" dirty="0"/>
          </a:p>
        </p:txBody>
      </p:sp>
      <p:sp>
        <p:nvSpPr>
          <p:cNvPr id="20" name="CuadroTexto 19"/>
          <p:cNvSpPr txBox="1"/>
          <p:nvPr/>
        </p:nvSpPr>
        <p:spPr>
          <a:xfrm>
            <a:off x="6731040" y="2315570"/>
            <a:ext cx="907934" cy="1615827"/>
          </a:xfrm>
          <a:prstGeom prst="rect">
            <a:avLst/>
          </a:prstGeom>
          <a:noFill/>
        </p:spPr>
        <p:txBody>
          <a:bodyPr wrap="square" rtlCol="0">
            <a:spAutoFit/>
          </a:bodyPr>
          <a:lstStyle/>
          <a:p>
            <a:pPr algn="just"/>
            <a:r>
              <a:rPr lang="es-MX" sz="900" dirty="0"/>
              <a:t>Las Unidades administrativas entregan al 3er. Reporte de Avance </a:t>
            </a:r>
            <a:r>
              <a:rPr lang="es-MX" sz="900" b="1" dirty="0"/>
              <a:t>Trimestral </a:t>
            </a:r>
            <a:r>
              <a:rPr lang="es-MX" sz="900" dirty="0"/>
              <a:t>del PTAR – dentro de los 15 días hábiles.</a:t>
            </a:r>
          </a:p>
          <a:p>
            <a:pPr algn="just"/>
            <a:endParaRPr lang="es-MX" sz="900" dirty="0"/>
          </a:p>
          <a:p>
            <a:pPr algn="just"/>
            <a:endParaRPr lang="es-MX" sz="900" b="1" dirty="0"/>
          </a:p>
        </p:txBody>
      </p:sp>
      <p:sp>
        <p:nvSpPr>
          <p:cNvPr id="4" name="CuadroTexto 3"/>
          <p:cNvSpPr txBox="1"/>
          <p:nvPr/>
        </p:nvSpPr>
        <p:spPr>
          <a:xfrm>
            <a:off x="1928388" y="1636421"/>
            <a:ext cx="5645648" cy="369332"/>
          </a:xfrm>
          <a:prstGeom prst="rect">
            <a:avLst/>
          </a:prstGeom>
          <a:noFill/>
        </p:spPr>
        <p:txBody>
          <a:bodyPr wrap="none" rtlCol="0">
            <a:spAutoFit/>
          </a:bodyPr>
          <a:lstStyle/>
          <a:p>
            <a:r>
              <a:rPr lang="es-MX" dirty="0">
                <a:solidFill>
                  <a:schemeClr val="bg1"/>
                </a:solidFill>
              </a:rPr>
              <a:t>Actividades y seguimiento de la Administración de Riesgos</a:t>
            </a:r>
          </a:p>
        </p:txBody>
      </p:sp>
      <p:sp>
        <p:nvSpPr>
          <p:cNvPr id="19" name="CuadroTexto 18"/>
          <p:cNvSpPr txBox="1"/>
          <p:nvPr/>
        </p:nvSpPr>
        <p:spPr>
          <a:xfrm>
            <a:off x="8254108" y="2308562"/>
            <a:ext cx="862665" cy="1200329"/>
          </a:xfrm>
          <a:prstGeom prst="rect">
            <a:avLst/>
          </a:prstGeom>
          <a:noFill/>
        </p:spPr>
        <p:txBody>
          <a:bodyPr wrap="square" rtlCol="0">
            <a:spAutoFit/>
          </a:bodyPr>
          <a:lstStyle/>
          <a:p>
            <a:pPr algn="just"/>
            <a:r>
              <a:rPr lang="es-MX" sz="900" b="1" dirty="0"/>
              <a:t>Último día hábil:</a:t>
            </a:r>
          </a:p>
          <a:p>
            <a:pPr algn="just"/>
            <a:r>
              <a:rPr lang="es-MX" sz="900" dirty="0"/>
              <a:t>Elaboración del </a:t>
            </a:r>
            <a:r>
              <a:rPr lang="es-MX" sz="900" b="1" dirty="0"/>
              <a:t>Programa de Trabajo de Administración de Riesgos  (PTAR)</a:t>
            </a:r>
          </a:p>
        </p:txBody>
      </p:sp>
      <p:sp>
        <p:nvSpPr>
          <p:cNvPr id="22" name="Botón de acción: Inicio 21">
            <a:hlinkClick r:id="rId4" action="ppaction://hlinksldjump" highlightClick="1"/>
          </p:cNvPr>
          <p:cNvSpPr/>
          <p:nvPr/>
        </p:nvSpPr>
        <p:spPr>
          <a:xfrm>
            <a:off x="8407400" y="5727700"/>
            <a:ext cx="494269" cy="500534"/>
          </a:xfrm>
          <a:prstGeom prst="actionButtonHom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23" name="Grupo 22"/>
          <p:cNvGrpSpPr/>
          <p:nvPr/>
        </p:nvGrpSpPr>
        <p:grpSpPr>
          <a:xfrm>
            <a:off x="135399" y="1888739"/>
            <a:ext cx="8862874" cy="314311"/>
            <a:chOff x="92367" y="1305960"/>
            <a:chExt cx="8862874" cy="314311"/>
          </a:xfrm>
        </p:grpSpPr>
        <p:sp>
          <p:nvSpPr>
            <p:cNvPr id="24" name="Retraso 23"/>
            <p:cNvSpPr/>
            <p:nvPr/>
          </p:nvSpPr>
          <p:spPr>
            <a:xfrm rot="16200000">
              <a:off x="306082" y="1095659"/>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Ene</a:t>
              </a:r>
            </a:p>
          </p:txBody>
        </p:sp>
        <p:sp>
          <p:nvSpPr>
            <p:cNvPr id="25" name="Retraso 24"/>
            <p:cNvSpPr/>
            <p:nvPr/>
          </p:nvSpPr>
          <p:spPr>
            <a:xfrm rot="16200000">
              <a:off x="1044019" y="1096652"/>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Feb</a:t>
              </a:r>
            </a:p>
          </p:txBody>
        </p:sp>
        <p:sp>
          <p:nvSpPr>
            <p:cNvPr id="26" name="Retraso 25"/>
            <p:cNvSpPr/>
            <p:nvPr/>
          </p:nvSpPr>
          <p:spPr>
            <a:xfrm rot="16200000">
              <a:off x="1787580" y="1092245"/>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Mar</a:t>
              </a:r>
            </a:p>
          </p:txBody>
        </p:sp>
        <p:sp>
          <p:nvSpPr>
            <p:cNvPr id="27" name="Retraso 26"/>
            <p:cNvSpPr/>
            <p:nvPr/>
          </p:nvSpPr>
          <p:spPr>
            <a:xfrm rot="16200000">
              <a:off x="2519290" y="1096651"/>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Abr</a:t>
              </a:r>
            </a:p>
          </p:txBody>
        </p:sp>
        <p:sp>
          <p:nvSpPr>
            <p:cNvPr id="28" name="Retraso 27"/>
            <p:cNvSpPr/>
            <p:nvPr/>
          </p:nvSpPr>
          <p:spPr>
            <a:xfrm rot="16200000">
              <a:off x="3256624" y="1095251"/>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err="1">
                  <a:solidFill>
                    <a:schemeClr val="tx1"/>
                  </a:solidFill>
                </a:rPr>
                <a:t>May</a:t>
              </a:r>
              <a:endParaRPr lang="es-MX" dirty="0">
                <a:solidFill>
                  <a:schemeClr val="tx1"/>
                </a:solidFill>
              </a:endParaRPr>
            </a:p>
          </p:txBody>
        </p:sp>
        <p:sp>
          <p:nvSpPr>
            <p:cNvPr id="29" name="Retraso 28"/>
            <p:cNvSpPr/>
            <p:nvPr/>
          </p:nvSpPr>
          <p:spPr>
            <a:xfrm rot="16200000">
              <a:off x="4000185" y="1095868"/>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Jun</a:t>
              </a:r>
            </a:p>
          </p:txBody>
        </p:sp>
        <p:sp>
          <p:nvSpPr>
            <p:cNvPr id="30" name="Retraso 29"/>
            <p:cNvSpPr/>
            <p:nvPr/>
          </p:nvSpPr>
          <p:spPr>
            <a:xfrm rot="16200000">
              <a:off x="4737519" y="1095511"/>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Jul</a:t>
              </a:r>
            </a:p>
          </p:txBody>
        </p:sp>
        <p:sp>
          <p:nvSpPr>
            <p:cNvPr id="31" name="Retraso 30"/>
            <p:cNvSpPr/>
            <p:nvPr/>
          </p:nvSpPr>
          <p:spPr>
            <a:xfrm rot="16200000">
              <a:off x="5477498" y="1095446"/>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err="1">
                  <a:solidFill>
                    <a:schemeClr val="tx1"/>
                  </a:solidFill>
                </a:rPr>
                <a:t>Ago</a:t>
              </a:r>
              <a:endParaRPr lang="es-MX" dirty="0">
                <a:solidFill>
                  <a:schemeClr val="tx1"/>
                </a:solidFill>
              </a:endParaRPr>
            </a:p>
          </p:txBody>
        </p:sp>
        <p:sp>
          <p:nvSpPr>
            <p:cNvPr id="32" name="Retraso 31"/>
            <p:cNvSpPr/>
            <p:nvPr/>
          </p:nvSpPr>
          <p:spPr>
            <a:xfrm rot="16200000">
              <a:off x="6221059" y="1095336"/>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err="1">
                  <a:solidFill>
                    <a:schemeClr val="tx1"/>
                  </a:solidFill>
                </a:rPr>
                <a:t>Sep</a:t>
              </a:r>
              <a:endParaRPr lang="es-MX" dirty="0">
                <a:solidFill>
                  <a:schemeClr val="tx1"/>
                </a:solidFill>
              </a:endParaRPr>
            </a:p>
          </p:txBody>
        </p:sp>
        <p:sp>
          <p:nvSpPr>
            <p:cNvPr id="33" name="Retraso 32"/>
            <p:cNvSpPr/>
            <p:nvPr/>
          </p:nvSpPr>
          <p:spPr>
            <a:xfrm rot="16200000">
              <a:off x="6958393" y="1093607"/>
              <a:ext cx="309904" cy="73733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Oct</a:t>
              </a:r>
            </a:p>
          </p:txBody>
        </p:sp>
        <p:sp>
          <p:nvSpPr>
            <p:cNvPr id="34" name="Retraso 33"/>
            <p:cNvSpPr/>
            <p:nvPr/>
          </p:nvSpPr>
          <p:spPr>
            <a:xfrm rot="16200000">
              <a:off x="7687458" y="1093475"/>
              <a:ext cx="309904" cy="737334"/>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Nov</a:t>
              </a:r>
            </a:p>
          </p:txBody>
        </p:sp>
        <p:sp>
          <p:nvSpPr>
            <p:cNvPr id="35" name="Retraso 34"/>
            <p:cNvSpPr/>
            <p:nvPr/>
          </p:nvSpPr>
          <p:spPr>
            <a:xfrm rot="16200000">
              <a:off x="8431622" y="1094462"/>
              <a:ext cx="309904" cy="737334"/>
            </a:xfrm>
            <a:prstGeom prst="flowChartDela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MX" dirty="0">
                  <a:solidFill>
                    <a:schemeClr val="tx1"/>
                  </a:solidFill>
                </a:rPr>
                <a:t>Dic</a:t>
              </a:r>
            </a:p>
          </p:txBody>
        </p:sp>
      </p:grpSp>
      <p:sp>
        <p:nvSpPr>
          <p:cNvPr id="36" name="Text Box 2"/>
          <p:cNvSpPr txBox="1">
            <a:spLocks noChangeArrowheads="1"/>
          </p:cNvSpPr>
          <p:nvPr/>
        </p:nvSpPr>
        <p:spPr bwMode="auto">
          <a:xfrm>
            <a:off x="135399" y="1459511"/>
            <a:ext cx="8862874" cy="369205"/>
          </a:xfrm>
          <a:prstGeom prst="rect">
            <a:avLst/>
          </a:prstGeom>
          <a:solidFill>
            <a:schemeClr val="accent1"/>
          </a:solidFill>
          <a:ln>
            <a:noFill/>
          </a:ln>
          <a:effectLst/>
        </p:spPr>
        <p:txBody>
          <a:bodyPr wrap="squar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MX" dirty="0">
                <a:latin typeface="+mn-lt"/>
                <a:cs typeface="Times New Roman" pitchFamily="18" charset="0"/>
              </a:rPr>
              <a:t>Acciones y seguimiento de ARI</a:t>
            </a:r>
          </a:p>
        </p:txBody>
      </p:sp>
    </p:spTree>
    <p:extLst>
      <p:ext uri="{BB962C8B-B14F-4D97-AF65-F5344CB8AC3E}">
        <p14:creationId xmlns:p14="http://schemas.microsoft.com/office/powerpoint/2010/main" val="360799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373355" y="1101502"/>
            <a:ext cx="2869189"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s-MX" sz="2200" dirty="0">
                <a:solidFill>
                  <a:srgbClr val="BC0000"/>
                </a:solidFill>
                <a:latin typeface="+mn-lt"/>
                <a:cs typeface="Times New Roman" pitchFamily="18" charset="0"/>
              </a:rPr>
              <a:t>Finalidad e Importancia</a:t>
            </a:r>
          </a:p>
        </p:txBody>
      </p:sp>
      <p:sp>
        <p:nvSpPr>
          <p:cNvPr id="3" name="Rectángulo 2"/>
          <p:cNvSpPr/>
          <p:nvPr/>
        </p:nvSpPr>
        <p:spPr>
          <a:xfrm>
            <a:off x="368774" y="1751417"/>
            <a:ext cx="8404896" cy="4270400"/>
          </a:xfrm>
          <a:prstGeom prst="rect">
            <a:avLst/>
          </a:prstGeom>
        </p:spPr>
        <p:txBody>
          <a:bodyPr wrap="square">
            <a:spAutoFit/>
          </a:bodyPr>
          <a:lstStyle/>
          <a:p>
            <a:r>
              <a:rPr lang="es-MX" sz="2000" dirty="0"/>
              <a:t>La implementación de un Sistema de Control Interno efectivo, representa una herramienta fundamental que aporta elementos para: </a:t>
            </a:r>
          </a:p>
          <a:p>
            <a:endParaRPr lang="es-MX" sz="1050" dirty="0">
              <a:latin typeface="Times New Roman" pitchFamily="18" charset="0"/>
              <a:cs typeface="Times New Roman" pitchFamily="18" charset="0"/>
            </a:endParaRPr>
          </a:p>
          <a:p>
            <a:pPr marL="800100" lvl="1" indent="-342900" algn="just">
              <a:spcAft>
                <a:spcPct val="50000"/>
              </a:spcAft>
              <a:buClr>
                <a:srgbClr val="C00000"/>
              </a:buClr>
              <a:buSzPct val="100000"/>
              <a:buFont typeface="Arial" panose="020B0604020202020204" pitchFamily="34" charset="0"/>
              <a:buChar char="•"/>
              <a:defRPr/>
            </a:pPr>
            <a:r>
              <a:rPr lang="es-MX" sz="1700" dirty="0"/>
              <a:t>Reducir los riesgos de corrupción.</a:t>
            </a:r>
          </a:p>
          <a:p>
            <a:pPr marL="800100" lvl="1" indent="-342900" algn="just">
              <a:spcAft>
                <a:spcPct val="50000"/>
              </a:spcAft>
              <a:buClr>
                <a:srgbClr val="C00000"/>
              </a:buClr>
              <a:buSzPct val="100000"/>
              <a:buFont typeface="Arial" panose="020B0604020202020204" pitchFamily="34" charset="0"/>
              <a:buChar char="•"/>
              <a:defRPr/>
            </a:pPr>
            <a:r>
              <a:rPr lang="es-MX" sz="1700" dirty="0"/>
              <a:t>Lograr los objetivos y metas institucionales.</a:t>
            </a:r>
          </a:p>
          <a:p>
            <a:pPr marL="800100" lvl="1" indent="-342900" algn="just">
              <a:spcAft>
                <a:spcPct val="50000"/>
              </a:spcAft>
              <a:buClr>
                <a:srgbClr val="C00000"/>
              </a:buClr>
              <a:buSzPct val="100000"/>
              <a:buFont typeface="Arial" panose="020B0604020202020204" pitchFamily="34" charset="0"/>
              <a:buChar char="•"/>
              <a:defRPr/>
            </a:pPr>
            <a:r>
              <a:rPr lang="es-MX" sz="1700" dirty="0"/>
              <a:t>Promover el desarrollo organizacional.</a:t>
            </a:r>
          </a:p>
          <a:p>
            <a:pPr marL="800100" lvl="1" indent="-342900" algn="just">
              <a:spcAft>
                <a:spcPct val="50000"/>
              </a:spcAft>
              <a:buClr>
                <a:srgbClr val="C00000"/>
              </a:buClr>
              <a:buSzPct val="100000"/>
              <a:buFont typeface="Arial" panose="020B0604020202020204" pitchFamily="34" charset="0"/>
              <a:buChar char="•"/>
              <a:defRPr/>
            </a:pPr>
            <a:r>
              <a:rPr lang="es-MX" sz="1700" dirty="0"/>
              <a:t>Lograr mayor eficacia, eficiencia y transparencia en las operaciones.</a:t>
            </a:r>
          </a:p>
          <a:p>
            <a:pPr marL="800100" lvl="1" indent="-342900" algn="just">
              <a:spcAft>
                <a:spcPct val="50000"/>
              </a:spcAft>
              <a:buClr>
                <a:srgbClr val="C00000"/>
              </a:buClr>
              <a:buSzPct val="100000"/>
              <a:buFont typeface="Arial" panose="020B0604020202020204" pitchFamily="34" charset="0"/>
              <a:buChar char="•"/>
              <a:defRPr/>
            </a:pPr>
            <a:r>
              <a:rPr lang="es-MX" sz="1700" dirty="0"/>
              <a:t>Asegurar el cumplimiento del marco normativo.</a:t>
            </a:r>
          </a:p>
          <a:p>
            <a:pPr marL="800100" lvl="1" indent="-342900" algn="just">
              <a:spcAft>
                <a:spcPct val="50000"/>
              </a:spcAft>
              <a:buClr>
                <a:srgbClr val="C00000"/>
              </a:buClr>
              <a:buSzPct val="100000"/>
              <a:buFont typeface="Arial" panose="020B0604020202020204" pitchFamily="34" charset="0"/>
              <a:buChar char="•"/>
              <a:defRPr/>
            </a:pPr>
            <a:r>
              <a:rPr lang="es-MX" sz="1700" dirty="0"/>
              <a:t>Proteger los recursos y bienes, así como el adecuado uso de los mismos.</a:t>
            </a:r>
          </a:p>
          <a:p>
            <a:pPr marL="800100" lvl="1" indent="-342900" algn="just">
              <a:spcAft>
                <a:spcPct val="50000"/>
              </a:spcAft>
              <a:buClr>
                <a:srgbClr val="C00000"/>
              </a:buClr>
              <a:buSzPct val="100000"/>
              <a:buFont typeface="Arial" panose="020B0604020202020204" pitchFamily="34" charset="0"/>
              <a:buChar char="•"/>
              <a:defRPr/>
            </a:pPr>
            <a:r>
              <a:rPr lang="es-MX" sz="1700" dirty="0"/>
              <a:t>Contar con información confiable y oportuna.</a:t>
            </a:r>
          </a:p>
          <a:p>
            <a:pPr marL="800100" lvl="1" indent="-342900" algn="just">
              <a:spcAft>
                <a:spcPct val="50000"/>
              </a:spcAft>
              <a:buClr>
                <a:srgbClr val="C00000"/>
              </a:buClr>
              <a:buSzPct val="100000"/>
              <a:buFont typeface="Arial" panose="020B0604020202020204" pitchFamily="34" charset="0"/>
              <a:buChar char="•"/>
              <a:defRPr/>
            </a:pPr>
            <a:r>
              <a:rPr lang="es-MX" sz="1700" dirty="0"/>
              <a:t>Fomentar la práctica de valores.</a:t>
            </a:r>
          </a:p>
          <a:p>
            <a:pPr marL="800100" lvl="1" indent="-342900" algn="just">
              <a:spcAft>
                <a:spcPct val="50000"/>
              </a:spcAft>
              <a:buClr>
                <a:srgbClr val="C00000"/>
              </a:buClr>
              <a:buSzPct val="100000"/>
              <a:buFont typeface="Arial" panose="020B0604020202020204" pitchFamily="34" charset="0"/>
              <a:buChar char="•"/>
              <a:defRPr/>
            </a:pPr>
            <a:r>
              <a:rPr lang="es-MX" sz="1700" dirty="0"/>
              <a:t>Promover la rendición de cuentas y la transparencia.</a:t>
            </a:r>
            <a:endParaRPr lang="es-ES_tradnl" altLang="es-MX" sz="1700" dirty="0">
              <a:latin typeface="Times New Roman" pitchFamily="18" charset="0"/>
              <a:cs typeface="Times New Roman" pitchFamily="18" charset="0"/>
            </a:endParaRPr>
          </a:p>
        </p:txBody>
      </p:sp>
    </p:spTree>
    <p:extLst>
      <p:ext uri="{BB962C8B-B14F-4D97-AF65-F5344CB8AC3E}">
        <p14:creationId xmlns:p14="http://schemas.microsoft.com/office/powerpoint/2010/main" val="215964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7">
            <a:extLst>
              <a:ext uri="{FF2B5EF4-FFF2-40B4-BE49-F238E27FC236}">
                <a16:creationId xmlns:a16="http://schemas.microsoft.com/office/drawing/2014/main" id="{95433799-E846-4FAE-8AD6-1D5F04AF360E}"/>
              </a:ext>
            </a:extLst>
          </p:cNvPr>
          <p:cNvSpPr/>
          <p:nvPr/>
        </p:nvSpPr>
        <p:spPr>
          <a:xfrm>
            <a:off x="-4602" y="0"/>
            <a:ext cx="4934411"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62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9" name="CuadroTexto 8">
            <a:extLst>
              <a:ext uri="{FF2B5EF4-FFF2-40B4-BE49-F238E27FC236}">
                <a16:creationId xmlns:a16="http://schemas.microsoft.com/office/drawing/2014/main" id="{D5707512-9B10-4424-8064-E713691BF303}"/>
              </a:ext>
            </a:extLst>
          </p:cNvPr>
          <p:cNvSpPr txBox="1"/>
          <p:nvPr/>
        </p:nvSpPr>
        <p:spPr>
          <a:xfrm>
            <a:off x="3541679" y="2600667"/>
            <a:ext cx="5580419" cy="1384995"/>
          </a:xfrm>
          <a:prstGeom prst="rect">
            <a:avLst/>
          </a:prstGeom>
          <a:noFill/>
        </p:spPr>
        <p:txBody>
          <a:bodyPr wrap="square" rtlCol="0">
            <a:spAutoFit/>
          </a:bodyPr>
          <a:lstStyle/>
          <a:p>
            <a:pPr algn="ctr"/>
            <a:r>
              <a:rPr lang="es-MX" sz="28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Comité de Control y Desempeño Institucional (COCODI)</a:t>
            </a:r>
            <a:endParaRPr lang="es-MX" sz="2800"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0" name="Rectángulo 9">
            <a:extLst>
              <a:ext uri="{FF2B5EF4-FFF2-40B4-BE49-F238E27FC236}">
                <a16:creationId xmlns:a16="http://schemas.microsoft.com/office/drawing/2014/main" id="{B897C442-DF07-478A-93A8-4BAE527504EE}"/>
              </a:ext>
            </a:extLst>
          </p:cNvPr>
          <p:cNvSpPr/>
          <p:nvPr/>
        </p:nvSpPr>
        <p:spPr>
          <a:xfrm>
            <a:off x="21902" y="1470991"/>
            <a:ext cx="9122098" cy="364434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5085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492622" y="1101502"/>
            <a:ext cx="7832227"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MX" sz="2200" dirty="0">
                <a:solidFill>
                  <a:srgbClr val="BC0000"/>
                </a:solidFill>
                <a:latin typeface="Times New Roman" panose="02020603050405020304" pitchFamily="18" charset="0"/>
                <a:cs typeface="Times New Roman" pitchFamily="18" charset="0"/>
              </a:rPr>
              <a:t>Comité de Control y Desempeño Institucional (COCODI):</a:t>
            </a:r>
          </a:p>
        </p:txBody>
      </p:sp>
      <p:sp>
        <p:nvSpPr>
          <p:cNvPr id="2" name="Elipse 1"/>
          <p:cNvSpPr/>
          <p:nvPr/>
        </p:nvSpPr>
        <p:spPr>
          <a:xfrm>
            <a:off x="4453128" y="1532262"/>
            <a:ext cx="652272" cy="566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3480816" y="2640310"/>
            <a:ext cx="652272" cy="627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5632704" y="2640309"/>
            <a:ext cx="687324" cy="627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p:cNvSpPr/>
          <p:nvPr/>
        </p:nvSpPr>
        <p:spPr>
          <a:xfrm>
            <a:off x="1382268" y="2638494"/>
            <a:ext cx="687324" cy="6472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Diagrama 5"/>
          <p:cNvGraphicFramePr/>
          <p:nvPr>
            <p:extLst>
              <p:ext uri="{D42A27DB-BD31-4B8C-83A1-F6EECF244321}">
                <p14:modId xmlns:p14="http://schemas.microsoft.com/office/powerpoint/2010/main" val="243373002"/>
              </p:ext>
            </p:extLst>
          </p:nvPr>
        </p:nvGraphicFramePr>
        <p:xfrm>
          <a:off x="575985" y="206112"/>
          <a:ext cx="7990474" cy="5171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p:cNvSpPr/>
          <p:nvPr/>
        </p:nvSpPr>
        <p:spPr>
          <a:xfrm>
            <a:off x="198344" y="3634368"/>
            <a:ext cx="1527586" cy="461665"/>
          </a:xfrm>
          <a:prstGeom prst="rect">
            <a:avLst/>
          </a:prstGeom>
        </p:spPr>
        <p:txBody>
          <a:bodyPr wrap="square">
            <a:spAutoFit/>
          </a:bodyPr>
          <a:lstStyle/>
          <a:p>
            <a:pPr lvl="0"/>
            <a:r>
              <a:rPr lang="es-MX" sz="1200" dirty="0">
                <a:solidFill>
                  <a:schemeClr val="accent6">
                    <a:lumMod val="75000"/>
                  </a:schemeClr>
                </a:solidFill>
              </a:rPr>
              <a:t>Titular del Órgano Interno de Control</a:t>
            </a:r>
          </a:p>
        </p:txBody>
      </p:sp>
      <p:sp>
        <p:nvSpPr>
          <p:cNvPr id="9" name="Rectángulo 8"/>
          <p:cNvSpPr/>
          <p:nvPr/>
        </p:nvSpPr>
        <p:spPr>
          <a:xfrm>
            <a:off x="1884101" y="3617832"/>
            <a:ext cx="1183781" cy="830997"/>
          </a:xfrm>
          <a:prstGeom prst="rect">
            <a:avLst/>
          </a:prstGeom>
        </p:spPr>
        <p:txBody>
          <a:bodyPr wrap="square">
            <a:spAutoFit/>
          </a:bodyPr>
          <a:lstStyle/>
          <a:p>
            <a:pPr lvl="0" algn="just"/>
            <a:r>
              <a:rPr lang="es-MX" sz="1200" dirty="0">
                <a:solidFill>
                  <a:schemeClr val="accent5">
                    <a:lumMod val="50000"/>
                  </a:schemeClr>
                </a:solidFill>
              </a:rPr>
              <a:t>Titular de la Unidad de Planeación o equivalente</a:t>
            </a:r>
          </a:p>
        </p:txBody>
      </p:sp>
      <p:sp>
        <p:nvSpPr>
          <p:cNvPr id="21" name="Rectángulo 20"/>
          <p:cNvSpPr/>
          <p:nvPr/>
        </p:nvSpPr>
        <p:spPr>
          <a:xfrm>
            <a:off x="3226053" y="3586326"/>
            <a:ext cx="1307951" cy="830997"/>
          </a:xfrm>
          <a:prstGeom prst="rect">
            <a:avLst/>
          </a:prstGeom>
        </p:spPr>
        <p:txBody>
          <a:bodyPr wrap="square">
            <a:spAutoFit/>
          </a:bodyPr>
          <a:lstStyle/>
          <a:p>
            <a:pPr lvl="0" algn="just"/>
            <a:r>
              <a:rPr lang="es-MX" sz="1200" dirty="0">
                <a:solidFill>
                  <a:srgbClr val="CC3399"/>
                </a:solidFill>
              </a:rPr>
              <a:t>Titular de la Unidad de Asuntos Jurídicos o equivalente</a:t>
            </a:r>
          </a:p>
        </p:txBody>
      </p:sp>
      <p:sp>
        <p:nvSpPr>
          <p:cNvPr id="22" name="Rectángulo 21"/>
          <p:cNvSpPr/>
          <p:nvPr/>
        </p:nvSpPr>
        <p:spPr>
          <a:xfrm>
            <a:off x="4720589" y="3616990"/>
            <a:ext cx="1255777" cy="1200329"/>
          </a:xfrm>
          <a:prstGeom prst="rect">
            <a:avLst/>
          </a:prstGeom>
        </p:spPr>
        <p:txBody>
          <a:bodyPr wrap="square">
            <a:spAutoFit/>
          </a:bodyPr>
          <a:lstStyle/>
          <a:p>
            <a:pPr lvl="0" algn="just"/>
            <a:r>
              <a:rPr lang="es-MX" sz="1200" dirty="0">
                <a:solidFill>
                  <a:schemeClr val="accent2">
                    <a:lumMod val="75000"/>
                  </a:schemeClr>
                </a:solidFill>
              </a:rPr>
              <a:t>Titular de la Dirección General de Tecnologías de Información o equivalente</a:t>
            </a:r>
          </a:p>
        </p:txBody>
      </p:sp>
      <p:sp>
        <p:nvSpPr>
          <p:cNvPr id="23" name="CuadroTexto 22"/>
          <p:cNvSpPr txBox="1"/>
          <p:nvPr/>
        </p:nvSpPr>
        <p:spPr>
          <a:xfrm>
            <a:off x="5178746" y="1895903"/>
            <a:ext cx="1781257" cy="276999"/>
          </a:xfrm>
          <a:prstGeom prst="rect">
            <a:avLst/>
          </a:prstGeom>
          <a:noFill/>
        </p:spPr>
        <p:txBody>
          <a:bodyPr wrap="none" rtlCol="0">
            <a:spAutoFit/>
          </a:bodyPr>
          <a:lstStyle/>
          <a:p>
            <a:r>
              <a:rPr lang="es-MX" sz="1200" dirty="0"/>
              <a:t>Titular de la Dependencia</a:t>
            </a:r>
          </a:p>
        </p:txBody>
      </p:sp>
      <p:sp>
        <p:nvSpPr>
          <p:cNvPr id="24" name="Rectángulo 23"/>
          <p:cNvSpPr/>
          <p:nvPr/>
        </p:nvSpPr>
        <p:spPr>
          <a:xfrm>
            <a:off x="5997687" y="3634368"/>
            <a:ext cx="1220096" cy="461665"/>
          </a:xfrm>
          <a:prstGeom prst="rect">
            <a:avLst/>
          </a:prstGeom>
        </p:spPr>
        <p:txBody>
          <a:bodyPr wrap="square">
            <a:spAutoFit/>
          </a:bodyPr>
          <a:lstStyle/>
          <a:p>
            <a:pPr lvl="0" algn="just"/>
            <a:r>
              <a:rPr lang="es-MX" sz="1200" dirty="0">
                <a:solidFill>
                  <a:srgbClr val="FF0000"/>
                </a:solidFill>
              </a:rPr>
              <a:t>Coordinador de Control Interno</a:t>
            </a:r>
          </a:p>
        </p:txBody>
      </p:sp>
      <p:sp>
        <p:nvSpPr>
          <p:cNvPr id="26" name="Rectángulo 25"/>
          <p:cNvSpPr/>
          <p:nvPr/>
        </p:nvSpPr>
        <p:spPr>
          <a:xfrm>
            <a:off x="277878" y="5127736"/>
            <a:ext cx="7718355" cy="1384995"/>
          </a:xfrm>
          <a:prstGeom prst="rect">
            <a:avLst/>
          </a:prstGeom>
        </p:spPr>
        <p:txBody>
          <a:bodyPr wrap="square">
            <a:spAutoFit/>
          </a:bodyPr>
          <a:lstStyle/>
          <a:p>
            <a:pPr lvl="0" algn="just"/>
            <a:r>
              <a:rPr lang="es-MX" sz="1200" dirty="0">
                <a:solidFill>
                  <a:srgbClr val="7030A0"/>
                </a:solidFill>
              </a:rPr>
              <a:t>*</a:t>
            </a:r>
          </a:p>
          <a:p>
            <a:pPr marL="171450" lvl="0" indent="-171450" algn="just">
              <a:buFont typeface="Arial" panose="020B0604020202020204" pitchFamily="34" charset="0"/>
              <a:buChar char="•"/>
            </a:pPr>
            <a:r>
              <a:rPr lang="es-MX" sz="1200" dirty="0">
                <a:solidFill>
                  <a:srgbClr val="7030A0"/>
                </a:solidFill>
              </a:rPr>
              <a:t>Los responsables de las áreas de la dependencia competentes de los asuntos a tratar.</a:t>
            </a:r>
          </a:p>
          <a:p>
            <a:pPr marL="171450" lvl="0" indent="-171450" algn="just">
              <a:buFont typeface="Arial" panose="020B0604020202020204" pitchFamily="34" charset="0"/>
              <a:buChar char="•"/>
            </a:pPr>
            <a:r>
              <a:rPr lang="es-MX" sz="1200" dirty="0">
                <a:solidFill>
                  <a:srgbClr val="7030A0"/>
                </a:solidFill>
              </a:rPr>
              <a:t>Los servidores públicos de la APE internos o externos a la dependencia, que sus funciones estén relacionados con los asuntos a tratar.</a:t>
            </a:r>
          </a:p>
          <a:p>
            <a:pPr marL="171450" lvl="0" indent="-171450" algn="just">
              <a:buFont typeface="Arial" panose="020B0604020202020204" pitchFamily="34" charset="0"/>
              <a:buChar char="•"/>
            </a:pPr>
            <a:r>
              <a:rPr lang="es-MX" sz="1200" dirty="0">
                <a:solidFill>
                  <a:srgbClr val="7030A0"/>
                </a:solidFill>
              </a:rPr>
              <a:t>El Representante de la Unidad de Planeación o equivalente designado por su Titular.</a:t>
            </a:r>
          </a:p>
          <a:p>
            <a:pPr marL="171450" lvl="0" indent="-171450" algn="just">
              <a:buFont typeface="Arial" panose="020B0604020202020204" pitchFamily="34" charset="0"/>
              <a:buChar char="•"/>
            </a:pPr>
            <a:r>
              <a:rPr lang="es-MX" sz="1200" dirty="0">
                <a:solidFill>
                  <a:srgbClr val="7030A0"/>
                </a:solidFill>
              </a:rPr>
              <a:t>Los enlaces del Sistema de Control Interno, de Administración de Riesgos y del COCODI.</a:t>
            </a:r>
          </a:p>
          <a:p>
            <a:pPr lvl="0" algn="just"/>
            <a:endParaRPr lang="es-MX" sz="1200" dirty="0">
              <a:solidFill>
                <a:srgbClr val="7030A0"/>
              </a:solidFill>
            </a:endParaRPr>
          </a:p>
        </p:txBody>
      </p:sp>
    </p:spTree>
    <p:extLst>
      <p:ext uri="{BB962C8B-B14F-4D97-AF65-F5344CB8AC3E}">
        <p14:creationId xmlns:p14="http://schemas.microsoft.com/office/powerpoint/2010/main" val="293770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492622" y="973057"/>
            <a:ext cx="7832227"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MX" sz="2200" dirty="0">
                <a:solidFill>
                  <a:srgbClr val="BC0000"/>
                </a:solidFill>
                <a:latin typeface="Times New Roman" panose="02020603050405020304" pitchFamily="18" charset="0"/>
                <a:cs typeface="Times New Roman" pitchFamily="18" charset="0"/>
              </a:rPr>
              <a:t>Comité de Control y Desempeño Institucional (COCODI):</a:t>
            </a:r>
          </a:p>
        </p:txBody>
      </p:sp>
      <p:sp>
        <p:nvSpPr>
          <p:cNvPr id="4" name="Rectángulo 3"/>
          <p:cNvSpPr/>
          <p:nvPr/>
        </p:nvSpPr>
        <p:spPr>
          <a:xfrm>
            <a:off x="422360" y="1477755"/>
            <a:ext cx="8297724" cy="4662815"/>
          </a:xfrm>
          <a:prstGeom prst="rect">
            <a:avLst/>
          </a:prstGeom>
        </p:spPr>
        <p:txBody>
          <a:bodyPr wrap="square">
            <a:spAutoFit/>
          </a:bodyPr>
          <a:lstStyle/>
          <a:p>
            <a:pPr algn="just"/>
            <a:r>
              <a:rPr lang="es-MX" sz="1350" b="1" dirty="0"/>
              <a:t>Aprobar acuerdos del Sistema de Control Interno Institucional: </a:t>
            </a:r>
          </a:p>
          <a:p>
            <a:pPr marL="285750" indent="-285750" algn="just">
              <a:buFont typeface="Arial" panose="020B0604020202020204" pitchFamily="34" charset="0"/>
              <a:buChar char="•"/>
            </a:pPr>
            <a:r>
              <a:rPr lang="es-MX" sz="1350" dirty="0"/>
              <a:t>Informe Anual.</a:t>
            </a:r>
          </a:p>
          <a:p>
            <a:pPr marL="285750" indent="-285750" algn="just">
              <a:buFont typeface="Arial" panose="020B0604020202020204" pitchFamily="34" charset="0"/>
              <a:buChar char="•"/>
            </a:pPr>
            <a:r>
              <a:rPr lang="es-MX" sz="1350" dirty="0"/>
              <a:t>Cumplimiento de las acciones de mejora del PTCI, así como su reprogramación o replanteamiento.</a:t>
            </a:r>
          </a:p>
          <a:p>
            <a:pPr marL="285750" indent="-285750" algn="just">
              <a:buFont typeface="Arial" panose="020B0604020202020204" pitchFamily="34" charset="0"/>
              <a:buChar char="•"/>
            </a:pPr>
            <a:r>
              <a:rPr lang="es-MX" sz="1350" dirty="0"/>
              <a:t>Las recomendaciones contenidas en el Informe de Resultados del Titular del Órgano Interno de Control derivado de la evaluación del Informe Anual.</a:t>
            </a:r>
          </a:p>
          <a:p>
            <a:pPr marL="285750" indent="-285750" algn="just">
              <a:buFont typeface="Arial" panose="020B0604020202020204" pitchFamily="34" charset="0"/>
              <a:buChar char="•"/>
            </a:pPr>
            <a:r>
              <a:rPr lang="es-MX" sz="1350" dirty="0"/>
              <a:t>Atención en tiempo y forma de las recomendaciones y observaciones de instancias de fiscalización y vigilancia.</a:t>
            </a:r>
          </a:p>
          <a:p>
            <a:pPr algn="just"/>
            <a:r>
              <a:rPr lang="es-MX" sz="1350" b="1" dirty="0"/>
              <a:t>Aprobar acuerdos de la Administración de Riesgos Institucional: </a:t>
            </a:r>
          </a:p>
          <a:p>
            <a:pPr marL="285750" indent="-285750" algn="just">
              <a:buFont typeface="Arial" panose="020B0604020202020204" pitchFamily="34" charset="0"/>
              <a:buChar char="•"/>
            </a:pPr>
            <a:r>
              <a:rPr lang="es-MX" sz="1350" dirty="0"/>
              <a:t>Revisión del PTAR, así como, actualizaciones.</a:t>
            </a:r>
          </a:p>
          <a:p>
            <a:pPr marL="285750" indent="-285750" algn="just">
              <a:buFont typeface="Arial" panose="020B0604020202020204" pitchFamily="34" charset="0"/>
              <a:buChar char="•"/>
            </a:pPr>
            <a:r>
              <a:rPr lang="es-MX" sz="1350" dirty="0"/>
              <a:t>Reporte de Avances Trimestral del PTAR.</a:t>
            </a:r>
          </a:p>
          <a:p>
            <a:pPr marL="285750" indent="-285750" algn="just">
              <a:buFont typeface="Arial" panose="020B0604020202020204" pitchFamily="34" charset="0"/>
              <a:buChar char="•"/>
            </a:pPr>
            <a:r>
              <a:rPr lang="es-MX" sz="1350" dirty="0"/>
              <a:t>Análisis del resultado anual del comportamiento de los riesgos</a:t>
            </a:r>
          </a:p>
          <a:p>
            <a:pPr marL="285750" indent="-285750" algn="just">
              <a:buFont typeface="Arial" panose="020B0604020202020204" pitchFamily="34" charset="0"/>
              <a:buChar char="•"/>
            </a:pPr>
            <a:r>
              <a:rPr lang="es-MX" sz="1350" dirty="0"/>
              <a:t>Recurrencia de las observaciones de las auditorías y revisiones.</a:t>
            </a:r>
          </a:p>
          <a:p>
            <a:pPr algn="just"/>
            <a:r>
              <a:rPr lang="es-MX" sz="1350" b="1" dirty="0"/>
              <a:t>Aprobar</a:t>
            </a:r>
            <a:r>
              <a:rPr lang="es-MX" sz="1350" dirty="0"/>
              <a:t> acuerdos para fortalecer el </a:t>
            </a:r>
            <a:r>
              <a:rPr lang="es-MX" sz="1350" b="1" dirty="0"/>
              <a:t>Desempeño Institucional</a:t>
            </a:r>
            <a:r>
              <a:rPr lang="es-MX" sz="1350" dirty="0"/>
              <a:t>, particularmente:</a:t>
            </a:r>
          </a:p>
          <a:p>
            <a:pPr marL="285750" indent="-285750" algn="just">
              <a:buFont typeface="Arial" panose="020B0604020202020204" pitchFamily="34" charset="0"/>
              <a:buChar char="•"/>
            </a:pPr>
            <a:r>
              <a:rPr lang="es-MX" sz="1350" dirty="0"/>
              <a:t>El análisis del cumplimiento de los programas presupuestarios y comportamiento financiero.</a:t>
            </a:r>
          </a:p>
          <a:p>
            <a:pPr marL="285750" indent="-285750" algn="just">
              <a:buFont typeface="Arial" panose="020B0604020202020204" pitchFamily="34" charset="0"/>
              <a:buChar char="•"/>
            </a:pPr>
            <a:r>
              <a:rPr lang="es-MX" sz="1350" dirty="0"/>
              <a:t>La evaluación del cumplimiento de las metas y objetivos y revisión del cumplimiento de los programas sectoriales, institucionales y/o especiales y de sus indicadores relacionados.</a:t>
            </a:r>
          </a:p>
          <a:p>
            <a:pPr marL="285750" indent="-285750" algn="just">
              <a:buFont typeface="Arial" panose="020B0604020202020204" pitchFamily="34" charset="0"/>
              <a:buChar char="•"/>
            </a:pPr>
            <a:r>
              <a:rPr lang="es-MX" sz="1350" dirty="0"/>
              <a:t>La revisión del cumplimiento de los programas y temas transversales de la Secretaría, mediante el análisis del avance en el logro de los indicadores relacionados a los mismos.</a:t>
            </a:r>
          </a:p>
          <a:p>
            <a:pPr marL="285750" indent="-285750" algn="just">
              <a:buFont typeface="Arial" panose="020B0604020202020204" pitchFamily="34" charset="0"/>
              <a:buChar char="•"/>
            </a:pPr>
            <a:r>
              <a:rPr lang="es-MX" sz="1350" dirty="0"/>
              <a:t>Tomar conocimiento del reporte del análisis del desempeño de la Institución, así como de la MIR de los programas presupuestarios responsabilidad de la institución, aprobados para el ejercicio fiscal de que se trate, estableciendo los acuerdos que procedan.</a:t>
            </a:r>
          </a:p>
          <a:p>
            <a:pPr algn="just"/>
            <a:r>
              <a:rPr lang="es-MX" sz="1350" dirty="0"/>
              <a:t>Aprobar acuerdos para atender las </a:t>
            </a:r>
            <a:r>
              <a:rPr lang="es-MX" sz="1350" b="1" dirty="0"/>
              <a:t>debilidades de control detectadas</a:t>
            </a:r>
            <a:r>
              <a:rPr lang="es-MX" sz="1350" dirty="0"/>
              <a:t>.</a:t>
            </a:r>
          </a:p>
          <a:p>
            <a:pPr algn="just"/>
            <a:r>
              <a:rPr lang="es-MX" sz="1350" dirty="0"/>
              <a:t>Aprobar el calendario de las </a:t>
            </a:r>
            <a:r>
              <a:rPr lang="es-MX" sz="1350" b="1" dirty="0"/>
              <a:t>sesiones ordinarias</a:t>
            </a:r>
            <a:r>
              <a:rPr lang="es-MX" sz="1350" dirty="0"/>
              <a:t>.</a:t>
            </a:r>
          </a:p>
        </p:txBody>
      </p:sp>
    </p:spTree>
    <p:extLst>
      <p:ext uri="{BB962C8B-B14F-4D97-AF65-F5344CB8AC3E}">
        <p14:creationId xmlns:p14="http://schemas.microsoft.com/office/powerpoint/2010/main" val="450840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404493" y="1254781"/>
            <a:ext cx="7832227"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MX" sz="2200" dirty="0">
                <a:solidFill>
                  <a:srgbClr val="BC0000"/>
                </a:solidFill>
                <a:latin typeface="Times New Roman" panose="02020603050405020304" pitchFamily="18" charset="0"/>
                <a:cs typeface="Times New Roman" pitchFamily="18" charset="0"/>
              </a:rPr>
              <a:t>Tipos de sesiones y periodicidad</a:t>
            </a:r>
          </a:p>
        </p:txBody>
      </p:sp>
      <p:sp>
        <p:nvSpPr>
          <p:cNvPr id="16" name="Rectángulo 15"/>
          <p:cNvSpPr/>
          <p:nvPr/>
        </p:nvSpPr>
        <p:spPr>
          <a:xfrm>
            <a:off x="404493" y="1893865"/>
            <a:ext cx="8333457" cy="2308324"/>
          </a:xfrm>
          <a:prstGeom prst="rect">
            <a:avLst/>
          </a:prstGeom>
        </p:spPr>
        <p:txBody>
          <a:bodyPr wrap="square">
            <a:spAutoFit/>
          </a:bodyPr>
          <a:lstStyle/>
          <a:p>
            <a:pPr algn="just"/>
            <a:r>
              <a:rPr lang="es-MX" dirty="0"/>
              <a:t>En el COCODI se analizan los asuntos relacionados al Control Interno de la Dependencia, este deberá celebrar </a:t>
            </a:r>
            <a:r>
              <a:rPr lang="es-MX" b="1" dirty="0"/>
              <a:t>cuatro sesiones al año </a:t>
            </a:r>
            <a:r>
              <a:rPr lang="es-MX" dirty="0"/>
              <a:t>de manera ordinaria y en forma </a:t>
            </a:r>
            <a:r>
              <a:rPr lang="es-MX" b="1" dirty="0"/>
              <a:t>extraordinaria las veces que sea necesario</a:t>
            </a:r>
            <a:r>
              <a:rPr lang="es-MX" dirty="0"/>
              <a:t>, dependiendo de la importancia, urgencia o falta de atención de los asuntos.</a:t>
            </a:r>
          </a:p>
          <a:p>
            <a:pPr algn="just"/>
            <a:endParaRPr lang="es-MX" dirty="0"/>
          </a:p>
          <a:p>
            <a:pPr algn="just"/>
            <a:r>
              <a:rPr lang="es-MX" dirty="0"/>
              <a:t>Las sesiones ordinarias deberán celebrarse dentro del trimestre posterior al que se reporta, procurando que se lleve a cabo durante el mes inmediato posterior a la conclusión de cada trimestre del ejercicio.</a:t>
            </a:r>
          </a:p>
        </p:txBody>
      </p:sp>
      <p:graphicFrame>
        <p:nvGraphicFramePr>
          <p:cNvPr id="12" name="Tabla 11"/>
          <p:cNvGraphicFramePr>
            <a:graphicFrameLocks noGrp="1"/>
          </p:cNvGraphicFramePr>
          <p:nvPr>
            <p:extLst>
              <p:ext uri="{D42A27DB-BD31-4B8C-83A1-F6EECF244321}">
                <p14:modId xmlns:p14="http://schemas.microsoft.com/office/powerpoint/2010/main" val="1557691537"/>
              </p:ext>
            </p:extLst>
          </p:nvPr>
        </p:nvGraphicFramePr>
        <p:xfrm>
          <a:off x="1619251" y="4264814"/>
          <a:ext cx="6124574" cy="1875284"/>
        </p:xfrm>
        <a:graphic>
          <a:graphicData uri="http://schemas.openxmlformats.org/drawingml/2006/table">
            <a:tbl>
              <a:tblPr firstRow="1" bandRow="1">
                <a:tableStyleId>{5C22544A-7EE6-4342-B048-85BDC9FD1C3A}</a:tableStyleId>
              </a:tblPr>
              <a:tblGrid>
                <a:gridCol w="1708675">
                  <a:extLst>
                    <a:ext uri="{9D8B030D-6E8A-4147-A177-3AD203B41FA5}">
                      <a16:colId xmlns:a16="http://schemas.microsoft.com/office/drawing/2014/main" val="20000"/>
                    </a:ext>
                  </a:extLst>
                </a:gridCol>
                <a:gridCol w="2568049">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tblGrid>
              <a:tr h="474063">
                <a:tc>
                  <a:txBody>
                    <a:bodyPr/>
                    <a:lstStyle/>
                    <a:p>
                      <a:pPr marL="0" algn="ctr" defTabSz="914400" rtl="0" eaLnBrk="1" latinLnBrk="0" hangingPunct="1"/>
                      <a:r>
                        <a:rPr lang="es-MX" sz="1400" b="1" kern="1200" dirty="0">
                          <a:solidFill>
                            <a:schemeClr val="tx1"/>
                          </a:solidFill>
                          <a:latin typeface="+mn-lt"/>
                          <a:ea typeface="+mn-ea"/>
                          <a:cs typeface="+mn-cs"/>
                        </a:rPr>
                        <a:t>Número de sesión</a:t>
                      </a:r>
                    </a:p>
                  </a:txBody>
                  <a:tcPr anchor="ctr"/>
                </a:tc>
                <a:tc>
                  <a:txBody>
                    <a:bodyPr/>
                    <a:lstStyle/>
                    <a:p>
                      <a:pPr marL="0" algn="ctr" defTabSz="914400" rtl="0" eaLnBrk="1" latinLnBrk="0" hangingPunct="1"/>
                      <a:r>
                        <a:rPr lang="es-MX" sz="1400" b="1" kern="1200" dirty="0">
                          <a:solidFill>
                            <a:schemeClr val="tx1"/>
                          </a:solidFill>
                          <a:latin typeface="+mn-lt"/>
                          <a:ea typeface="+mn-ea"/>
                          <a:cs typeface="+mn-cs"/>
                        </a:rPr>
                        <a:t>Periodo a informar</a:t>
                      </a:r>
                    </a:p>
                  </a:txBody>
                  <a:tcPr anchor="ctr"/>
                </a:tc>
                <a:tc>
                  <a:txBody>
                    <a:bodyPr/>
                    <a:lstStyle/>
                    <a:p>
                      <a:pPr marL="0" algn="ctr" defTabSz="914400" rtl="0" eaLnBrk="1" latinLnBrk="0" hangingPunct="1">
                        <a:tabLst/>
                      </a:pPr>
                      <a:r>
                        <a:rPr lang="es-MX" sz="1400" b="1" kern="1200" dirty="0">
                          <a:solidFill>
                            <a:schemeClr val="tx1"/>
                          </a:solidFill>
                          <a:latin typeface="+mn-lt"/>
                          <a:ea typeface="+mn-ea"/>
                          <a:cs typeface="+mn-cs"/>
                        </a:rPr>
                        <a:t>A realizarse en:</a:t>
                      </a:r>
                    </a:p>
                    <a:p>
                      <a:pPr marL="0" algn="ctr" defTabSz="914400" rtl="0" eaLnBrk="1" latinLnBrk="0" hangingPunct="1"/>
                      <a:r>
                        <a:rPr lang="es-MX" sz="1400" b="1" kern="1200" dirty="0">
                          <a:solidFill>
                            <a:schemeClr val="tx1"/>
                          </a:solidFill>
                          <a:latin typeface="+mn-lt"/>
                          <a:ea typeface="+mn-ea"/>
                          <a:cs typeface="+mn-cs"/>
                        </a:rPr>
                        <a:t>(ejercicio actual)</a:t>
                      </a:r>
                    </a:p>
                  </a:txBody>
                  <a:tcPr anchor="ctr"/>
                </a:tc>
                <a:extLst>
                  <a:ext uri="{0D108BD9-81ED-4DB2-BD59-A6C34878D82A}">
                    <a16:rowId xmlns:a16="http://schemas.microsoft.com/office/drawing/2014/main" val="10000"/>
                  </a:ext>
                </a:extLst>
              </a:tr>
              <a:tr h="339281">
                <a:tc>
                  <a:txBody>
                    <a:bodyPr/>
                    <a:lstStyle/>
                    <a:p>
                      <a:pPr algn="ctr"/>
                      <a:r>
                        <a:rPr lang="es-MX" sz="1400" dirty="0">
                          <a:latin typeface="+mn-lt"/>
                        </a:rPr>
                        <a:t>Primera</a:t>
                      </a:r>
                    </a:p>
                  </a:txBody>
                  <a:tcPr anchor="ctr"/>
                </a:tc>
                <a:tc>
                  <a:txBody>
                    <a:bodyPr/>
                    <a:lstStyle/>
                    <a:p>
                      <a:r>
                        <a:rPr lang="es-MX" sz="1400" dirty="0">
                          <a:latin typeface="+mn-lt"/>
                        </a:rPr>
                        <a:t>4to.</a:t>
                      </a:r>
                      <a:r>
                        <a:rPr lang="es-MX" sz="1400" baseline="0" dirty="0">
                          <a:latin typeface="+mn-lt"/>
                        </a:rPr>
                        <a:t> Trimestre ejercicio anterior</a:t>
                      </a:r>
                      <a:endParaRPr lang="es-MX" sz="1400" dirty="0">
                        <a:latin typeface="+mn-lt"/>
                      </a:endParaRPr>
                    </a:p>
                  </a:txBody>
                  <a:tcPr anchor="ctr"/>
                </a:tc>
                <a:tc>
                  <a:txBody>
                    <a:bodyPr/>
                    <a:lstStyle/>
                    <a:p>
                      <a:pPr algn="ctr"/>
                      <a:r>
                        <a:rPr lang="es-MX" sz="1400" dirty="0">
                          <a:latin typeface="+mn-lt"/>
                        </a:rPr>
                        <a:t>Enero</a:t>
                      </a:r>
                    </a:p>
                  </a:txBody>
                  <a:tcPr anchor="ctr"/>
                </a:tc>
                <a:extLst>
                  <a:ext uri="{0D108BD9-81ED-4DB2-BD59-A6C34878D82A}">
                    <a16:rowId xmlns:a16="http://schemas.microsoft.com/office/drawing/2014/main" val="10001"/>
                  </a:ext>
                </a:extLst>
              </a:tr>
              <a:tr h="339281">
                <a:tc>
                  <a:txBody>
                    <a:bodyPr/>
                    <a:lstStyle/>
                    <a:p>
                      <a:pPr algn="ctr"/>
                      <a:r>
                        <a:rPr lang="es-MX" sz="1400" dirty="0">
                          <a:latin typeface="+mn-lt"/>
                        </a:rPr>
                        <a:t>Segunda</a:t>
                      </a:r>
                    </a:p>
                  </a:txBody>
                  <a:tcPr anchor="ctr"/>
                </a:tc>
                <a:tc>
                  <a:txBody>
                    <a:bodyPr/>
                    <a:lstStyle/>
                    <a:p>
                      <a:r>
                        <a:rPr lang="es-MX" sz="1400" dirty="0">
                          <a:latin typeface="+mn-lt"/>
                        </a:rPr>
                        <a:t>1er.</a:t>
                      </a:r>
                      <a:r>
                        <a:rPr lang="es-MX" sz="1400" baseline="0" dirty="0">
                          <a:latin typeface="+mn-lt"/>
                        </a:rPr>
                        <a:t> Trimestre ejercicio actual</a:t>
                      </a:r>
                      <a:endParaRPr lang="es-MX" sz="1400" dirty="0">
                        <a:latin typeface="+mn-lt"/>
                      </a:endParaRPr>
                    </a:p>
                  </a:txBody>
                  <a:tcPr anchor="ctr"/>
                </a:tc>
                <a:tc>
                  <a:txBody>
                    <a:bodyPr/>
                    <a:lstStyle/>
                    <a:p>
                      <a:pPr algn="ctr"/>
                      <a:r>
                        <a:rPr lang="es-MX" sz="1400" dirty="0">
                          <a:latin typeface="+mn-lt"/>
                        </a:rPr>
                        <a:t>Abril</a:t>
                      </a:r>
                    </a:p>
                  </a:txBody>
                  <a:tcPr anchor="ctr"/>
                </a:tc>
                <a:extLst>
                  <a:ext uri="{0D108BD9-81ED-4DB2-BD59-A6C34878D82A}">
                    <a16:rowId xmlns:a16="http://schemas.microsoft.com/office/drawing/2014/main" val="10002"/>
                  </a:ext>
                </a:extLst>
              </a:tr>
              <a:tr h="339281">
                <a:tc>
                  <a:txBody>
                    <a:bodyPr/>
                    <a:lstStyle/>
                    <a:p>
                      <a:pPr algn="ctr"/>
                      <a:r>
                        <a:rPr lang="es-MX" sz="1400" dirty="0">
                          <a:latin typeface="+mn-lt"/>
                        </a:rPr>
                        <a:t>Tercera</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400" dirty="0">
                          <a:latin typeface="+mn-lt"/>
                        </a:rPr>
                        <a:t>2do.</a:t>
                      </a:r>
                      <a:r>
                        <a:rPr lang="es-MX" sz="1400" baseline="0" dirty="0">
                          <a:latin typeface="+mn-lt"/>
                        </a:rPr>
                        <a:t> Trimestre ejercicio actual</a:t>
                      </a:r>
                      <a:endParaRPr lang="es-MX" sz="1400" dirty="0">
                        <a:latin typeface="+mn-lt"/>
                      </a:endParaRPr>
                    </a:p>
                  </a:txBody>
                  <a:tcPr anchor="ctr"/>
                </a:tc>
                <a:tc>
                  <a:txBody>
                    <a:bodyPr/>
                    <a:lstStyle/>
                    <a:p>
                      <a:pPr algn="ctr"/>
                      <a:r>
                        <a:rPr lang="es-MX" sz="1400" dirty="0">
                          <a:latin typeface="+mn-lt"/>
                        </a:rPr>
                        <a:t>Julio </a:t>
                      </a:r>
                    </a:p>
                  </a:txBody>
                  <a:tcPr anchor="ctr"/>
                </a:tc>
                <a:extLst>
                  <a:ext uri="{0D108BD9-81ED-4DB2-BD59-A6C34878D82A}">
                    <a16:rowId xmlns:a16="http://schemas.microsoft.com/office/drawing/2014/main" val="10003"/>
                  </a:ext>
                </a:extLst>
              </a:tr>
              <a:tr h="339281">
                <a:tc>
                  <a:txBody>
                    <a:bodyPr/>
                    <a:lstStyle/>
                    <a:p>
                      <a:pPr algn="ctr"/>
                      <a:r>
                        <a:rPr lang="es-MX" sz="1400" dirty="0">
                          <a:latin typeface="+mn-lt"/>
                        </a:rPr>
                        <a:t>Cuarta</a:t>
                      </a:r>
                    </a:p>
                  </a:txBody>
                  <a:tcPr anchor="ctr"/>
                </a:tc>
                <a:tc>
                  <a:txBody>
                    <a:bodyPr/>
                    <a:lstStyle/>
                    <a:p>
                      <a:r>
                        <a:rPr lang="es-MX" sz="1400" dirty="0">
                          <a:latin typeface="+mn-lt"/>
                        </a:rPr>
                        <a:t>3er.</a:t>
                      </a:r>
                      <a:r>
                        <a:rPr lang="es-MX" sz="1400" baseline="0" dirty="0">
                          <a:latin typeface="+mn-lt"/>
                        </a:rPr>
                        <a:t> Trimestre ejercicio actual</a:t>
                      </a:r>
                      <a:endParaRPr lang="es-MX" sz="1400" dirty="0">
                        <a:latin typeface="+mn-lt"/>
                      </a:endParaRPr>
                    </a:p>
                  </a:txBody>
                  <a:tcPr anchor="ctr"/>
                </a:tc>
                <a:tc>
                  <a:txBody>
                    <a:bodyPr/>
                    <a:lstStyle/>
                    <a:p>
                      <a:pPr algn="ctr"/>
                      <a:r>
                        <a:rPr lang="es-MX" sz="1400" dirty="0">
                          <a:latin typeface="+mn-lt"/>
                        </a:rPr>
                        <a:t>Octubre</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583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404493" y="1314622"/>
            <a:ext cx="7832227"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42900" indent="-342900">
              <a:buFont typeface="Arial" panose="020B0604020202020204" pitchFamily="34" charset="0"/>
              <a:buChar char="•"/>
            </a:pPr>
            <a:r>
              <a:rPr lang="es-MX" sz="2200" dirty="0">
                <a:solidFill>
                  <a:srgbClr val="BC0000"/>
                </a:solidFill>
                <a:latin typeface="Times New Roman" panose="02020603050405020304" pitchFamily="18" charset="0"/>
                <a:cs typeface="Times New Roman" pitchFamily="18" charset="0"/>
              </a:rPr>
              <a:t>Convocatorias</a:t>
            </a:r>
          </a:p>
        </p:txBody>
      </p:sp>
      <p:sp>
        <p:nvSpPr>
          <p:cNvPr id="16" name="Rectángulo 15"/>
          <p:cNvSpPr/>
          <p:nvPr/>
        </p:nvSpPr>
        <p:spPr>
          <a:xfrm>
            <a:off x="404493" y="2048529"/>
            <a:ext cx="8333457" cy="1477328"/>
          </a:xfrm>
          <a:prstGeom prst="rect">
            <a:avLst/>
          </a:prstGeom>
        </p:spPr>
        <p:txBody>
          <a:bodyPr wrap="square">
            <a:spAutoFit/>
          </a:bodyPr>
          <a:lstStyle/>
          <a:p>
            <a:pPr algn="just"/>
            <a:r>
              <a:rPr lang="es-MX" dirty="0"/>
              <a:t>Las convocatorias las debe remitir el Vocal Ejecutivo a cada uno de los miembros e invitados señalando el lugar, la fecha, la hora y el orden del día, al cual deberá notificarse con anticipación de </a:t>
            </a:r>
            <a:r>
              <a:rPr lang="es-MX" b="1" dirty="0"/>
              <a:t>cinco días hábiles </a:t>
            </a:r>
            <a:r>
              <a:rPr lang="es-MX" dirty="0"/>
              <a:t>a la realización de las mismas, para el caso de </a:t>
            </a:r>
            <a:r>
              <a:rPr lang="es-MX" b="1" dirty="0"/>
              <a:t>sesiones extraordinarias </a:t>
            </a:r>
            <a:r>
              <a:rPr lang="es-MX" dirty="0"/>
              <a:t>con </a:t>
            </a:r>
            <a:r>
              <a:rPr lang="es-MX" b="1" dirty="0"/>
              <a:t>dos días hábiles</a:t>
            </a:r>
            <a:r>
              <a:rPr lang="es-MX" dirty="0"/>
              <a:t>.</a:t>
            </a:r>
          </a:p>
          <a:p>
            <a:pPr algn="just"/>
            <a:endParaRPr lang="es-MX" dirty="0"/>
          </a:p>
        </p:txBody>
      </p:sp>
      <p:sp>
        <p:nvSpPr>
          <p:cNvPr id="9" name="Botón de acción: Inicio 8">
            <a:hlinkClick r:id="" action="ppaction://hlinkshowjump?jump=firstslide" highlightClick="1"/>
          </p:cNvPr>
          <p:cNvSpPr/>
          <p:nvPr/>
        </p:nvSpPr>
        <p:spPr>
          <a:xfrm>
            <a:off x="8407400" y="5727700"/>
            <a:ext cx="494269" cy="500534"/>
          </a:xfrm>
          <a:prstGeom prst="actionButtonHom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94426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7">
            <a:extLst>
              <a:ext uri="{FF2B5EF4-FFF2-40B4-BE49-F238E27FC236}">
                <a16:creationId xmlns:a16="http://schemas.microsoft.com/office/drawing/2014/main" id="{95433799-E846-4FAE-8AD6-1D5F04AF360E}"/>
              </a:ext>
            </a:extLst>
          </p:cNvPr>
          <p:cNvSpPr/>
          <p:nvPr/>
        </p:nvSpPr>
        <p:spPr>
          <a:xfrm>
            <a:off x="-4602" y="0"/>
            <a:ext cx="4934411" cy="6858000"/>
          </a:xfrm>
          <a:custGeom>
            <a:avLst/>
            <a:gdLst>
              <a:gd name="connsiteX0" fmla="*/ 0 w 6843252"/>
              <a:gd name="connsiteY0" fmla="*/ 0 h 6858000"/>
              <a:gd name="connsiteX1" fmla="*/ 1847786 w 6843252"/>
              <a:gd name="connsiteY1" fmla="*/ 0 h 6858000"/>
              <a:gd name="connsiteX2" fmla="*/ 6843252 w 6843252"/>
              <a:gd name="connsiteY2" fmla="*/ 6858000 h 6858000"/>
              <a:gd name="connsiteX3" fmla="*/ 0 w 68432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43252" h="6858000">
                <a:moveTo>
                  <a:pt x="0" y="0"/>
                </a:moveTo>
                <a:lnTo>
                  <a:pt x="1847786" y="0"/>
                </a:lnTo>
                <a:lnTo>
                  <a:pt x="6843252" y="6858000"/>
                </a:lnTo>
                <a:lnTo>
                  <a:pt x="0" y="6858000"/>
                </a:lnTo>
                <a:close/>
              </a:path>
            </a:pathLst>
          </a:custGeom>
          <a:solidFill>
            <a:srgbClr val="621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blipFill dpi="0" rotWithShape="1">
                <a:blip r:embed="rId2">
                  <a:extLst>
                    <a:ext uri="{28A0092B-C50C-407E-A947-70E740481C1C}">
                      <a14:useLocalDpi xmlns:a14="http://schemas.microsoft.com/office/drawing/2010/main" val="0"/>
                    </a:ext>
                  </a:extLst>
                </a:blip>
                <a:srcRect/>
                <a:stretch>
                  <a:fillRect/>
                </a:stretch>
              </a:blipFill>
            </a:endParaRPr>
          </a:p>
        </p:txBody>
      </p:sp>
      <p:pic>
        <p:nvPicPr>
          <p:cNvPr id="3" name="Imagen 2">
            <a:extLst>
              <a:ext uri="{FF2B5EF4-FFF2-40B4-BE49-F238E27FC236}">
                <a16:creationId xmlns:a16="http://schemas.microsoft.com/office/drawing/2014/main" id="{E39CFC9C-CAEF-448F-A9EF-66E5E3984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7460" y="1904174"/>
            <a:ext cx="4354662" cy="2721664"/>
          </a:xfrm>
          <a:prstGeom prst="rect">
            <a:avLst/>
          </a:prstGeom>
        </p:spPr>
      </p:pic>
      <p:sp>
        <p:nvSpPr>
          <p:cNvPr id="10" name="Rectángulo 9">
            <a:extLst>
              <a:ext uri="{FF2B5EF4-FFF2-40B4-BE49-F238E27FC236}">
                <a16:creationId xmlns:a16="http://schemas.microsoft.com/office/drawing/2014/main" id="{B897C442-DF07-478A-93A8-4BAE527504EE}"/>
              </a:ext>
            </a:extLst>
          </p:cNvPr>
          <p:cNvSpPr/>
          <p:nvPr/>
        </p:nvSpPr>
        <p:spPr>
          <a:xfrm>
            <a:off x="21902" y="1470991"/>
            <a:ext cx="9122098" cy="3644348"/>
          </a:xfrm>
          <a:prstGeom prst="rect">
            <a:avLst/>
          </a:prstGeom>
          <a:solidFill>
            <a:schemeClr val="tx1">
              <a:lumMod val="50000"/>
              <a:lumOff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189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373355" y="1101502"/>
            <a:ext cx="3641131"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s-MX" sz="2200" dirty="0">
                <a:solidFill>
                  <a:srgbClr val="BC0000"/>
                </a:solidFill>
                <a:latin typeface="+mn-lt"/>
                <a:cs typeface="Times New Roman" pitchFamily="18" charset="0"/>
              </a:rPr>
              <a:t>Objetivos de Control Interno:</a:t>
            </a:r>
          </a:p>
        </p:txBody>
      </p:sp>
      <p:sp>
        <p:nvSpPr>
          <p:cNvPr id="3" name="Rectángulo 2"/>
          <p:cNvSpPr/>
          <p:nvPr/>
        </p:nvSpPr>
        <p:spPr>
          <a:xfrm>
            <a:off x="377047" y="1759234"/>
            <a:ext cx="8388350" cy="923330"/>
          </a:xfrm>
          <a:prstGeom prst="rect">
            <a:avLst/>
          </a:prstGeom>
        </p:spPr>
        <p:txBody>
          <a:bodyPr wrap="square">
            <a:spAutoFit/>
          </a:bodyPr>
          <a:lstStyle/>
          <a:p>
            <a:pPr algn="just"/>
            <a:r>
              <a:rPr lang="es-MX" dirty="0"/>
              <a:t>Los objetivos de Control Interno deben establecerse para la entidad como un conjunto en función de los objetivos generales de cada dependencia, sin embargo, deben clasificarse dentro de las siguientes categorías:</a:t>
            </a:r>
          </a:p>
        </p:txBody>
      </p:sp>
      <p:graphicFrame>
        <p:nvGraphicFramePr>
          <p:cNvPr id="12" name="Marcador de contenido 3">
            <a:extLst>
              <a:ext uri="{FF2B5EF4-FFF2-40B4-BE49-F238E27FC236}">
                <a16:creationId xmlns:a16="http://schemas.microsoft.com/office/drawing/2014/main" id="{3B780CF7-20AC-4636-8A20-6516403339C6}"/>
              </a:ext>
            </a:extLst>
          </p:cNvPr>
          <p:cNvGraphicFramePr>
            <a:graphicFrameLocks/>
          </p:cNvGraphicFramePr>
          <p:nvPr>
            <p:extLst>
              <p:ext uri="{D42A27DB-BD31-4B8C-83A1-F6EECF244321}">
                <p14:modId xmlns:p14="http://schemas.microsoft.com/office/powerpoint/2010/main" val="2747227216"/>
              </p:ext>
            </p:extLst>
          </p:nvPr>
        </p:nvGraphicFramePr>
        <p:xfrm>
          <a:off x="1152938" y="2909535"/>
          <a:ext cx="6851375" cy="3267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635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9" name="Text Box 2"/>
          <p:cNvSpPr txBox="1">
            <a:spLocks noChangeArrowheads="1"/>
          </p:cNvSpPr>
          <p:nvPr/>
        </p:nvSpPr>
        <p:spPr bwMode="auto">
          <a:xfrm>
            <a:off x="386607" y="1101502"/>
            <a:ext cx="3256218"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s-MX" sz="2200" dirty="0">
                <a:solidFill>
                  <a:srgbClr val="BC0000"/>
                </a:solidFill>
                <a:latin typeface="+mn-lt"/>
                <a:cs typeface="Times New Roman" pitchFamily="18" charset="0"/>
              </a:rPr>
              <a:t>Niveles de Control Interno:</a:t>
            </a:r>
          </a:p>
        </p:txBody>
      </p:sp>
      <p:sp>
        <p:nvSpPr>
          <p:cNvPr id="6" name="Rectángulo 5"/>
          <p:cNvSpPr/>
          <p:nvPr/>
        </p:nvSpPr>
        <p:spPr>
          <a:xfrm>
            <a:off x="377047" y="1775872"/>
            <a:ext cx="8388350" cy="646331"/>
          </a:xfrm>
          <a:prstGeom prst="rect">
            <a:avLst/>
          </a:prstGeom>
        </p:spPr>
        <p:txBody>
          <a:bodyPr wrap="square">
            <a:spAutoFit/>
          </a:bodyPr>
          <a:lstStyle/>
          <a:p>
            <a:pPr algn="just"/>
            <a:r>
              <a:rPr lang="es-MX" dirty="0"/>
              <a:t>El Sistema de Control Interno Institucional se divide en tres niveles para efectos de su implementación y actualización:</a:t>
            </a:r>
          </a:p>
        </p:txBody>
      </p:sp>
      <p:pic>
        <p:nvPicPr>
          <p:cNvPr id="18" name="Imagen 17"/>
          <p:cNvPicPr>
            <a:picLocks noChangeAspect="1"/>
          </p:cNvPicPr>
          <p:nvPr/>
        </p:nvPicPr>
        <p:blipFill>
          <a:blip r:embed="rId4"/>
          <a:stretch>
            <a:fillRect/>
          </a:stretch>
        </p:blipFill>
        <p:spPr>
          <a:xfrm>
            <a:off x="184733" y="2466419"/>
            <a:ext cx="2240345" cy="3683813"/>
          </a:xfrm>
          <a:prstGeom prst="rect">
            <a:avLst/>
          </a:prstGeom>
        </p:spPr>
      </p:pic>
      <p:sp>
        <p:nvSpPr>
          <p:cNvPr id="20" name="CuadroTexto 19"/>
          <p:cNvSpPr txBox="1"/>
          <p:nvPr/>
        </p:nvSpPr>
        <p:spPr>
          <a:xfrm>
            <a:off x="2425079" y="2986464"/>
            <a:ext cx="6154146" cy="738664"/>
          </a:xfrm>
          <a:prstGeom prst="rect">
            <a:avLst/>
          </a:prstGeom>
          <a:noFill/>
        </p:spPr>
        <p:txBody>
          <a:bodyPr wrap="square" rtlCol="0">
            <a:spAutoFit/>
          </a:bodyPr>
          <a:lstStyle/>
          <a:p>
            <a:pPr algn="just"/>
            <a:r>
              <a:rPr lang="es-MX" sz="1400" dirty="0"/>
              <a:t>Tiene como propósito el cumplimiento de la misión, visión, objetivos y meta institucionales, y corresponde a los servidores públicos que se encuentren en el primer y segundo nivel jerárquico.</a:t>
            </a:r>
          </a:p>
        </p:txBody>
      </p:sp>
      <p:sp>
        <p:nvSpPr>
          <p:cNvPr id="21" name="CuadroTexto 20"/>
          <p:cNvSpPr txBox="1"/>
          <p:nvPr/>
        </p:nvSpPr>
        <p:spPr>
          <a:xfrm>
            <a:off x="2425078" y="3884125"/>
            <a:ext cx="6154146" cy="954107"/>
          </a:xfrm>
          <a:prstGeom prst="rect">
            <a:avLst/>
          </a:prstGeom>
          <a:noFill/>
        </p:spPr>
        <p:txBody>
          <a:bodyPr wrap="square" rtlCol="0">
            <a:spAutoFit/>
          </a:bodyPr>
          <a:lstStyle/>
          <a:p>
            <a:pPr algn="just"/>
            <a:r>
              <a:rPr lang="es-MX" sz="1400" dirty="0"/>
              <a:t>Tiene como finalidad conducir adecuadamente la operación de los procesos y programas, así como asegurar el cumplimiento de los componentes de Control Interno, y corresponde a los servidores públicos que se encuentran en el tercer y cuarto nivel jerárquico.</a:t>
            </a:r>
          </a:p>
        </p:txBody>
      </p:sp>
      <p:sp>
        <p:nvSpPr>
          <p:cNvPr id="22" name="CuadroTexto 21"/>
          <p:cNvSpPr txBox="1"/>
          <p:nvPr/>
        </p:nvSpPr>
        <p:spPr>
          <a:xfrm>
            <a:off x="2425079" y="4968024"/>
            <a:ext cx="6154146" cy="954107"/>
          </a:xfrm>
          <a:prstGeom prst="rect">
            <a:avLst/>
          </a:prstGeom>
          <a:noFill/>
        </p:spPr>
        <p:txBody>
          <a:bodyPr wrap="square" rtlCol="0">
            <a:spAutoFit/>
          </a:bodyPr>
          <a:lstStyle/>
          <a:p>
            <a:pPr algn="just"/>
            <a:r>
              <a:rPr lang="es-MX" sz="1400" dirty="0"/>
              <a:t>Tiene como objetivo que las acciones y tareas requeridas en los distintos procesos se ejecuten de manera efectiva, por lo que debe asegurar el cumplimiento de los elementos de control Interno. Este nivel corresponde a los servidores públicos que se encuentren en el quinto nivel y subsecuentes.</a:t>
            </a:r>
          </a:p>
        </p:txBody>
      </p:sp>
    </p:spTree>
    <p:extLst>
      <p:ext uri="{BB962C8B-B14F-4D97-AF65-F5344CB8AC3E}">
        <p14:creationId xmlns:p14="http://schemas.microsoft.com/office/powerpoint/2010/main" val="332561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2" name="Rectangle 3"/>
          <p:cNvSpPr>
            <a:spLocks noChangeArrowheads="1"/>
          </p:cNvSpPr>
          <p:nvPr/>
        </p:nvSpPr>
        <p:spPr bwMode="auto">
          <a:xfrm>
            <a:off x="377047" y="1770225"/>
            <a:ext cx="8388350" cy="4041785"/>
          </a:xfrm>
          <a:prstGeom prst="rect">
            <a:avLst/>
          </a:prstGeom>
          <a:solidFill>
            <a:schemeClr val="bg1"/>
          </a:solidFill>
          <a:ln w="3175" algn="ctr">
            <a:solidFill>
              <a:schemeClr val="tx1"/>
            </a:solidFill>
            <a:miter lim="800000"/>
            <a:headEnd/>
            <a:tailEnd/>
          </a:ln>
          <a:effectLst>
            <a:prstShdw prst="shdw13" dist="125724" dir="13500000">
              <a:schemeClr val="bg2">
                <a:alpha val="50000"/>
              </a:schemeClr>
            </a:prstShdw>
          </a:effectLst>
        </p:spPr>
        <p:txBody>
          <a:bodyPr lIns="154981" tIns="142068" rIns="154981" bIns="142068" anchor="ctr">
            <a:spAutoFit/>
          </a:bodyPr>
          <a:lstStyle/>
          <a:p>
            <a:pPr algn="just"/>
            <a:r>
              <a:rPr lang="es-MX" sz="2000" b="1" dirty="0"/>
              <a:t>Para su correcta implementación se debe cumplir con las tres fases siguientes: </a:t>
            </a:r>
          </a:p>
          <a:p>
            <a:pPr algn="ctr"/>
            <a:r>
              <a:rPr lang="es-MX" sz="2400" b="1" dirty="0">
                <a:solidFill>
                  <a:schemeClr val="accent6">
                    <a:lumMod val="75000"/>
                  </a:schemeClr>
                </a:solidFill>
                <a:effectLst>
                  <a:outerShdw blurRad="38100" dist="38100" dir="2700000" algn="tl">
                    <a:srgbClr val="000000">
                      <a:alpha val="43137"/>
                    </a:srgbClr>
                  </a:outerShdw>
                </a:effectLst>
              </a:rPr>
              <a:t>Planificación </a:t>
            </a:r>
          </a:p>
          <a:p>
            <a:pPr algn="just"/>
            <a:r>
              <a:rPr lang="es-MX" sz="2000" dirty="0"/>
              <a:t>La fase de planificación inicia con el compromiso formal de la </a:t>
            </a:r>
            <a:r>
              <a:rPr lang="es-MX" sz="2000" b="1" dirty="0"/>
              <a:t>alta Dirección </a:t>
            </a:r>
            <a:r>
              <a:rPr lang="es-MX" sz="2000" dirty="0"/>
              <a:t>de </a:t>
            </a:r>
            <a:r>
              <a:rPr lang="es-MX" sz="2000" b="1" dirty="0"/>
              <a:t>aplicar </a:t>
            </a:r>
            <a:r>
              <a:rPr lang="es-MX" sz="2000" dirty="0"/>
              <a:t>y </a:t>
            </a:r>
            <a:r>
              <a:rPr lang="es-MX" sz="2000" b="1" dirty="0"/>
              <a:t>observar </a:t>
            </a:r>
            <a:r>
              <a:rPr lang="es-MX" sz="2000" dirty="0"/>
              <a:t>el Sistema de Control Interno, así como para </a:t>
            </a:r>
            <a:r>
              <a:rPr lang="es-MX" sz="2000" b="1" dirty="0"/>
              <a:t>constituir </a:t>
            </a:r>
            <a:r>
              <a:rPr lang="es-MX" sz="2000" dirty="0"/>
              <a:t>un Comité de Control Interno responsable de conducir el proceso.</a:t>
            </a:r>
          </a:p>
          <a:p>
            <a:pPr algn="just"/>
            <a:endParaRPr lang="es-MX" sz="2000" dirty="0"/>
          </a:p>
          <a:p>
            <a:pPr algn="just"/>
            <a:r>
              <a:rPr lang="es-MX" sz="2000" dirty="0"/>
              <a:t>Comprende además </a:t>
            </a:r>
            <a:r>
              <a:rPr lang="es-MX" sz="2000" b="1" dirty="0"/>
              <a:t>acciones </a:t>
            </a:r>
            <a:r>
              <a:rPr lang="es-MX" sz="2000" dirty="0"/>
              <a:t>orientadas a la </a:t>
            </a:r>
            <a:r>
              <a:rPr lang="es-MX" sz="2000" b="1" dirty="0"/>
              <a:t>formulación de un diagnóstico </a:t>
            </a:r>
            <a:r>
              <a:rPr lang="es-MX" sz="2000" dirty="0"/>
              <a:t>de la </a:t>
            </a:r>
            <a:r>
              <a:rPr lang="es-MX" sz="2000" b="1" dirty="0"/>
              <a:t>situación </a:t>
            </a:r>
            <a:r>
              <a:rPr lang="es-MX" sz="2000" dirty="0"/>
              <a:t>en que se encuentra el Sistema de Control Interno de la institución que </a:t>
            </a:r>
            <a:r>
              <a:rPr lang="es-MX" sz="2000" b="1" dirty="0"/>
              <a:t>servirá como base </a:t>
            </a:r>
            <a:r>
              <a:rPr lang="es-MX" sz="2000" dirty="0"/>
              <a:t>para la elaboración de un </a:t>
            </a:r>
            <a:r>
              <a:rPr lang="es-MX" sz="2000" b="1" dirty="0"/>
              <a:t>programa de trabajo</a:t>
            </a:r>
            <a:r>
              <a:rPr lang="es-MX" sz="2000" dirty="0"/>
              <a:t> que asegure su implementación y garantice la eficacia de su funcionamiento.</a:t>
            </a:r>
            <a:endParaRPr lang="es-MX" sz="2000" b="1" dirty="0"/>
          </a:p>
        </p:txBody>
      </p:sp>
      <p:sp>
        <p:nvSpPr>
          <p:cNvPr id="9" name="7 CuadroTexto"/>
          <p:cNvSpPr txBox="1"/>
          <p:nvPr/>
        </p:nvSpPr>
        <p:spPr>
          <a:xfrm>
            <a:off x="377047" y="1092726"/>
            <a:ext cx="8388349" cy="523220"/>
          </a:xfrm>
          <a:prstGeom prst="rect">
            <a:avLst/>
          </a:prstGeom>
          <a:noFill/>
          <a:ln>
            <a:noFill/>
          </a:ln>
        </p:spPr>
        <p:txBody>
          <a:bodyPr wrap="square" rtlCol="0">
            <a:spAutoFit/>
          </a:bodyPr>
          <a:lstStyle/>
          <a:p>
            <a:pPr algn="ctr"/>
            <a:r>
              <a:rPr lang="es-MX" sz="2800" dirty="0">
                <a:solidFill>
                  <a:srgbClr val="BC0000"/>
                </a:solidFill>
                <a:cs typeface="Times New Roman" pitchFamily="18" charset="0"/>
              </a:rPr>
              <a:t>Fases: </a:t>
            </a:r>
          </a:p>
        </p:txBody>
      </p:sp>
    </p:spTree>
    <p:extLst>
      <p:ext uri="{BB962C8B-B14F-4D97-AF65-F5344CB8AC3E}">
        <p14:creationId xmlns:p14="http://schemas.microsoft.com/office/powerpoint/2010/main" val="131988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2" name="Rectangle 3"/>
          <p:cNvSpPr>
            <a:spLocks noChangeArrowheads="1"/>
          </p:cNvSpPr>
          <p:nvPr/>
        </p:nvSpPr>
        <p:spPr bwMode="auto">
          <a:xfrm>
            <a:off x="377047" y="1316597"/>
            <a:ext cx="8388350" cy="4934337"/>
          </a:xfrm>
          <a:prstGeom prst="rect">
            <a:avLst/>
          </a:prstGeom>
          <a:solidFill>
            <a:schemeClr val="bg1"/>
          </a:solidFill>
          <a:ln w="3175" algn="ctr">
            <a:solidFill>
              <a:schemeClr val="tx1"/>
            </a:solidFill>
            <a:miter lim="800000"/>
            <a:headEnd/>
            <a:tailEnd/>
          </a:ln>
          <a:effectLst>
            <a:prstShdw prst="shdw13" dist="125724" dir="13500000">
              <a:schemeClr val="bg2">
                <a:alpha val="50000"/>
              </a:schemeClr>
            </a:prstShdw>
          </a:effectLst>
        </p:spPr>
        <p:txBody>
          <a:bodyPr lIns="154981" tIns="142068" rIns="154981" bIns="142068" anchor="ctr">
            <a:spAutoFit/>
          </a:bodyPr>
          <a:lstStyle/>
          <a:p>
            <a:pPr algn="ctr"/>
            <a:r>
              <a:rPr lang="es-MX" sz="2400" b="1" dirty="0">
                <a:solidFill>
                  <a:srgbClr val="CC3300"/>
                </a:solidFill>
                <a:effectLst>
                  <a:outerShdw blurRad="38100" dist="38100" dir="2700000" algn="tl">
                    <a:srgbClr val="000000">
                      <a:alpha val="43137"/>
                    </a:srgbClr>
                  </a:outerShdw>
                </a:effectLst>
              </a:rPr>
              <a:t>Ejecución</a:t>
            </a:r>
          </a:p>
          <a:p>
            <a:pPr algn="just"/>
            <a:r>
              <a:rPr lang="es-MX" sz="2000" dirty="0"/>
              <a:t>Comprende el desarrollo de las acciones previstas en el programa de trabajo.</a:t>
            </a:r>
          </a:p>
          <a:p>
            <a:pPr algn="just"/>
            <a:endParaRPr lang="es-MX" sz="1000" dirty="0"/>
          </a:p>
          <a:p>
            <a:pPr algn="just"/>
            <a:r>
              <a:rPr lang="es-MX" sz="2000" dirty="0"/>
              <a:t>• Se da en dos niveles secuenciales: a nivel Institucional y a nivel de procesos.</a:t>
            </a:r>
          </a:p>
          <a:p>
            <a:pPr algn="just"/>
            <a:endParaRPr lang="es-MX" sz="1000" dirty="0"/>
          </a:p>
          <a:p>
            <a:pPr algn="just"/>
            <a:r>
              <a:rPr lang="es-MX" sz="2000" dirty="0"/>
              <a:t>En el </a:t>
            </a:r>
            <a:r>
              <a:rPr lang="es-MX" sz="2000" b="1" dirty="0"/>
              <a:t>primer </a:t>
            </a:r>
            <a:r>
              <a:rPr lang="es-MX" sz="2000" dirty="0"/>
              <a:t>nivel</a:t>
            </a:r>
            <a:r>
              <a:rPr lang="es-MX" sz="2000" b="1" dirty="0"/>
              <a:t> </a:t>
            </a:r>
            <a:r>
              <a:rPr lang="es-MX" sz="2000" dirty="0"/>
              <a:t>(Institucional) se establecen políticas y normas de control necesarias para la salvaguarda de los objetivos institucionales.</a:t>
            </a:r>
          </a:p>
          <a:p>
            <a:pPr algn="just"/>
            <a:endParaRPr lang="es-MX" sz="1000" dirty="0"/>
          </a:p>
          <a:p>
            <a:pPr algn="just"/>
            <a:r>
              <a:rPr lang="es-MX" sz="2000" dirty="0"/>
              <a:t>En el </a:t>
            </a:r>
            <a:r>
              <a:rPr lang="es-MX" sz="2000" b="1" dirty="0"/>
              <a:t>segundo </a:t>
            </a:r>
            <a:r>
              <a:rPr lang="es-MX" sz="2000" dirty="0"/>
              <a:t>(procesos) se procede a evaluar los controles existentes a efectos de que éstos aseguren la obtención de la respuesta a los riesgos que la administración ha adoptado.</a:t>
            </a:r>
          </a:p>
          <a:p>
            <a:pPr algn="ctr"/>
            <a:endParaRPr lang="es-MX" sz="2400" b="1" dirty="0">
              <a:solidFill>
                <a:srgbClr val="0070C0"/>
              </a:solidFill>
              <a:effectLst>
                <a:outerShdw blurRad="38100" dist="38100" dir="2700000" algn="tl">
                  <a:srgbClr val="000000">
                    <a:alpha val="43137"/>
                  </a:srgbClr>
                </a:outerShdw>
              </a:effectLst>
            </a:endParaRPr>
          </a:p>
          <a:p>
            <a:pPr algn="ctr"/>
            <a:r>
              <a:rPr lang="es-MX" sz="2400" b="1" dirty="0">
                <a:solidFill>
                  <a:srgbClr val="0070C0"/>
                </a:solidFill>
                <a:effectLst>
                  <a:outerShdw blurRad="38100" dist="38100" dir="2700000" algn="tl">
                    <a:srgbClr val="000000">
                      <a:alpha val="43137"/>
                    </a:srgbClr>
                  </a:outerShdw>
                </a:effectLst>
              </a:rPr>
              <a:t>Evaluación</a:t>
            </a:r>
          </a:p>
          <a:p>
            <a:pPr algn="just"/>
            <a:r>
              <a:rPr lang="es-MX" sz="2000" dirty="0"/>
              <a:t>Fase que comprende las </a:t>
            </a:r>
            <a:r>
              <a:rPr lang="es-MX" sz="2000" b="1" dirty="0"/>
              <a:t>acciones orientadas</a:t>
            </a:r>
            <a:r>
              <a:rPr lang="es-MX" sz="2000" dirty="0"/>
              <a:t> al logro de una apropiada implementación del sistema de control interno y de su eficaz funcionamiento, a través de su </a:t>
            </a:r>
            <a:r>
              <a:rPr lang="es-MX" sz="2000" b="1" dirty="0"/>
              <a:t>mejora continua</a:t>
            </a:r>
            <a:r>
              <a:rPr lang="es-MX" sz="2000" dirty="0"/>
              <a:t>.</a:t>
            </a:r>
          </a:p>
        </p:txBody>
      </p:sp>
    </p:spTree>
    <p:extLst>
      <p:ext uri="{BB962C8B-B14F-4D97-AF65-F5344CB8AC3E}">
        <p14:creationId xmlns:p14="http://schemas.microsoft.com/office/powerpoint/2010/main" val="380666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13" name="Rectangle 3"/>
          <p:cNvSpPr>
            <a:spLocks noChangeArrowheads="1"/>
          </p:cNvSpPr>
          <p:nvPr/>
        </p:nvSpPr>
        <p:spPr bwMode="auto">
          <a:xfrm>
            <a:off x="377047" y="1614939"/>
            <a:ext cx="8388350" cy="3118455"/>
          </a:xfrm>
          <a:prstGeom prst="rect">
            <a:avLst/>
          </a:prstGeom>
          <a:solidFill>
            <a:schemeClr val="bg1"/>
          </a:solidFill>
          <a:ln w="3175" algn="ctr">
            <a:solidFill>
              <a:schemeClr val="tx1"/>
            </a:solidFill>
            <a:miter lim="800000"/>
            <a:headEnd/>
            <a:tailEnd/>
          </a:ln>
          <a:effectLst>
            <a:prstShdw prst="shdw13" dist="125724" dir="13500000">
              <a:schemeClr val="bg2">
                <a:alpha val="50000"/>
              </a:schemeClr>
            </a:prstShdw>
          </a:effectLst>
        </p:spPr>
        <p:txBody>
          <a:bodyPr lIns="154981" tIns="142068" rIns="154981" bIns="142068" anchor="ctr">
            <a:spAutoFit/>
          </a:bodyPr>
          <a:lstStyle/>
          <a:p>
            <a:pPr algn="ctr"/>
            <a:r>
              <a:rPr lang="es-MX" sz="2400" b="1" dirty="0">
                <a:solidFill>
                  <a:srgbClr val="CC3300"/>
                </a:solidFill>
                <a:effectLst>
                  <a:outerShdw blurRad="38100" dist="38100" dir="2700000" algn="tl">
                    <a:srgbClr val="000000">
                      <a:alpha val="43137"/>
                    </a:srgbClr>
                  </a:outerShdw>
                </a:effectLst>
              </a:rPr>
              <a:t>¡ IMPORTANTE !</a:t>
            </a:r>
          </a:p>
          <a:p>
            <a:pPr algn="just"/>
            <a:endParaRPr lang="es-MX" sz="2000" dirty="0"/>
          </a:p>
          <a:p>
            <a:pPr algn="just"/>
            <a:r>
              <a:rPr lang="es-MX" sz="2000" dirty="0"/>
              <a:t>El Sistema de Control Interno está a CARGO DEL PROPIO ÓRGANO PÚBLICO al que pertenece.</a:t>
            </a:r>
          </a:p>
          <a:p>
            <a:pPr algn="just"/>
            <a:endParaRPr lang="es-MX" sz="2000" dirty="0"/>
          </a:p>
          <a:p>
            <a:pPr algn="just"/>
            <a:r>
              <a:rPr lang="es-MX" sz="2000" dirty="0"/>
              <a:t>Su implementación y funcionamiento es responsabilidad de sus autoridades, funcionarios y servidores públicos. </a:t>
            </a:r>
          </a:p>
          <a:p>
            <a:pPr algn="ctr"/>
            <a:r>
              <a:rPr lang="es-MX" sz="2000" b="1" dirty="0">
                <a:solidFill>
                  <a:srgbClr val="CC3300"/>
                </a:solidFill>
                <a:effectLst>
                  <a:outerShdw blurRad="38100" dist="38100" dir="2700000" algn="tl">
                    <a:srgbClr val="000000">
                      <a:alpha val="43137"/>
                    </a:srgbClr>
                  </a:outerShdw>
                </a:effectLst>
              </a:rPr>
              <a:t>¡ TODOS !</a:t>
            </a:r>
          </a:p>
          <a:p>
            <a:pPr algn="just"/>
            <a:endParaRPr lang="es-MX" sz="2000" dirty="0"/>
          </a:p>
        </p:txBody>
      </p:sp>
    </p:spTree>
    <p:extLst>
      <p:ext uri="{BB962C8B-B14F-4D97-AF65-F5344CB8AC3E}">
        <p14:creationId xmlns:p14="http://schemas.microsoft.com/office/powerpoint/2010/main" val="61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flipH="1">
            <a:off x="-1" y="6266334"/>
            <a:ext cx="9142447" cy="181645"/>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14"/>
          <p:cNvSpPr/>
          <p:nvPr/>
        </p:nvSpPr>
        <p:spPr>
          <a:xfrm flipH="1">
            <a:off x="1554" y="6577484"/>
            <a:ext cx="9142447" cy="181645"/>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angle 19"/>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770" y="133350"/>
            <a:ext cx="2329305" cy="901147"/>
          </a:xfrm>
          <a:prstGeom prst="rect">
            <a:avLst/>
          </a:prstGeom>
        </p:spPr>
      </p:pic>
      <p:pic>
        <p:nvPicPr>
          <p:cNvPr id="11"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0798" y="318825"/>
            <a:ext cx="1810871" cy="466556"/>
          </a:xfrm>
          <a:prstGeom prst="rect">
            <a:avLst/>
          </a:prstGeom>
        </p:spPr>
      </p:pic>
      <p:sp>
        <p:nvSpPr>
          <p:cNvPr id="2" name="Rectángulo redondeado 1">
            <a:hlinkClick r:id="rId4" action="ppaction://hlinksldjump"/>
          </p:cNvPr>
          <p:cNvSpPr/>
          <p:nvPr/>
        </p:nvSpPr>
        <p:spPr>
          <a:xfrm>
            <a:off x="175770" y="2639470"/>
            <a:ext cx="2838450" cy="228406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600" dirty="0"/>
              <a:t>Sistema de Control Interno Institucional(SCII)</a:t>
            </a:r>
          </a:p>
        </p:txBody>
      </p:sp>
      <p:sp>
        <p:nvSpPr>
          <p:cNvPr id="9" name="Rectángulo redondeado 8">
            <a:hlinkClick r:id="rId5" action="ppaction://hlinksldjump"/>
          </p:cNvPr>
          <p:cNvSpPr/>
          <p:nvPr/>
        </p:nvSpPr>
        <p:spPr>
          <a:xfrm>
            <a:off x="3151997" y="2639470"/>
            <a:ext cx="2838450" cy="228406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600" dirty="0">
                <a:solidFill>
                  <a:schemeClr val="tx1"/>
                </a:solidFill>
              </a:rPr>
              <a:t>Administración de Riesgos (ARI)</a:t>
            </a:r>
          </a:p>
          <a:p>
            <a:pPr algn="ctr"/>
            <a:endParaRPr lang="es-MX" sz="2600" dirty="0">
              <a:solidFill>
                <a:schemeClr val="tx1"/>
              </a:solidFill>
            </a:endParaRPr>
          </a:p>
        </p:txBody>
      </p:sp>
      <p:sp>
        <p:nvSpPr>
          <p:cNvPr id="12" name="Rectángulo redondeado 11">
            <a:hlinkClick r:id="rId6" action="ppaction://hlinksldjump"/>
          </p:cNvPr>
          <p:cNvSpPr/>
          <p:nvPr/>
        </p:nvSpPr>
        <p:spPr>
          <a:xfrm>
            <a:off x="6128223" y="2639470"/>
            <a:ext cx="2838450" cy="2284065"/>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600" dirty="0">
                <a:solidFill>
                  <a:schemeClr val="bg1">
                    <a:lumMod val="85000"/>
                  </a:schemeClr>
                </a:solidFill>
              </a:rPr>
              <a:t>Comité de Control y Desempeño Institucional (COCODI)</a:t>
            </a:r>
          </a:p>
        </p:txBody>
      </p:sp>
      <p:sp>
        <p:nvSpPr>
          <p:cNvPr id="16" name="Text Box 2"/>
          <p:cNvSpPr txBox="1">
            <a:spLocks noChangeArrowheads="1"/>
          </p:cNvSpPr>
          <p:nvPr/>
        </p:nvSpPr>
        <p:spPr bwMode="auto">
          <a:xfrm>
            <a:off x="2911277" y="1406224"/>
            <a:ext cx="3319889" cy="430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91316" tIns="45657" rIns="91316" bIns="4565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98613" indent="-227013">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defRPr/>
            </a:pPr>
            <a:r>
              <a:rPr lang="es-MX" sz="2200" dirty="0">
                <a:solidFill>
                  <a:srgbClr val="BC0000"/>
                </a:solidFill>
                <a:latin typeface="+mn-lt"/>
                <a:cs typeface="Times New Roman" pitchFamily="18" charset="0"/>
              </a:rPr>
              <a:t>Modelo de Control Interno:</a:t>
            </a:r>
          </a:p>
        </p:txBody>
      </p:sp>
    </p:spTree>
    <p:extLst>
      <p:ext uri="{BB962C8B-B14F-4D97-AF65-F5344CB8AC3E}">
        <p14:creationId xmlns:p14="http://schemas.microsoft.com/office/powerpoint/2010/main" val="16200194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3996</TotalTime>
  <Words>3404</Words>
  <Application>Microsoft Office PowerPoint</Application>
  <PresentationFormat>Carta (216 x 279 mm)</PresentationFormat>
  <Paragraphs>344</Paragraphs>
  <Slides>35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Arial</vt:lpstr>
      <vt:lpstr>Arial Narrow</vt:lpstr>
      <vt:lpstr>Calibri</vt:lpstr>
      <vt:lpstr>Calibri Light</vt:lpstr>
      <vt:lpstr>HelveticaNeueLT Std Lt</vt:lpstr>
      <vt:lpstr>Nirmala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ANITA</dc:creator>
  <cp:lastModifiedBy>SOPYC</cp:lastModifiedBy>
  <cp:revision>232</cp:revision>
  <dcterms:created xsi:type="dcterms:W3CDTF">2020-02-11T17:33:38Z</dcterms:created>
  <dcterms:modified xsi:type="dcterms:W3CDTF">2021-09-28T01:02:08Z</dcterms:modified>
</cp:coreProperties>
</file>